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96" r:id="rId3"/>
    <p:sldId id="273" r:id="rId4"/>
    <p:sldId id="274" r:id="rId5"/>
    <p:sldId id="275" r:id="rId6"/>
    <p:sldId id="276" r:id="rId7"/>
    <p:sldId id="277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95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7" r:id="rId43"/>
    <p:sldId id="298" r:id="rId44"/>
    <p:sldId id="299" r:id="rId45"/>
    <p:sldId id="303" r:id="rId46"/>
    <p:sldId id="304" r:id="rId47"/>
    <p:sldId id="305" r:id="rId48"/>
    <p:sldId id="306" r:id="rId49"/>
    <p:sldId id="307" r:id="rId50"/>
    <p:sldId id="308" r:id="rId51"/>
    <p:sldId id="309" r:id="rId52"/>
    <p:sldId id="310" r:id="rId53"/>
    <p:sldId id="311" r:id="rId54"/>
    <p:sldId id="312" r:id="rId55"/>
    <p:sldId id="313" r:id="rId56"/>
    <p:sldId id="314" r:id="rId57"/>
    <p:sldId id="315" r:id="rId58"/>
    <p:sldId id="316" r:id="rId59"/>
    <p:sldId id="317" r:id="rId60"/>
    <p:sldId id="318" r:id="rId61"/>
    <p:sldId id="319" r:id="rId62"/>
    <p:sldId id="320" r:id="rId63"/>
    <p:sldId id="321" r:id="rId64"/>
    <p:sldId id="322" r:id="rId65"/>
    <p:sldId id="323" r:id="rId66"/>
    <p:sldId id="324" r:id="rId6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458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39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EB91C-4C9A-4217-A75C-7E37EA109C41}" type="datetimeFigureOut">
              <a:rPr lang="ko-KR" altLang="en-US" smtClean="0"/>
              <a:t>2022-09-15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0B4C5-9971-45BE-A21E-F9042078C5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57094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EB91C-4C9A-4217-A75C-7E37EA109C41}" type="datetimeFigureOut">
              <a:rPr lang="ko-KR" altLang="en-US" smtClean="0"/>
              <a:t>2022-09-15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0B4C5-9971-45BE-A21E-F9042078C5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67226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EB91C-4C9A-4217-A75C-7E37EA109C41}" type="datetimeFigureOut">
              <a:rPr lang="ko-KR" altLang="en-US" smtClean="0"/>
              <a:t>2022-09-15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0B4C5-9971-45BE-A21E-F9042078C5D7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755787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EB91C-4C9A-4217-A75C-7E37EA109C41}" type="datetimeFigureOut">
              <a:rPr lang="ko-KR" altLang="en-US" smtClean="0"/>
              <a:t>2022-09-15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0B4C5-9971-45BE-A21E-F9042078C5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82514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인용문 있는 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EB91C-4C9A-4217-A75C-7E37EA109C41}" type="datetimeFigureOut">
              <a:rPr lang="ko-KR" altLang="en-US" smtClean="0"/>
              <a:t>2022-09-15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0B4C5-9971-45BE-A21E-F9042078C5D7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6267283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참 또는 거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EB91C-4C9A-4217-A75C-7E37EA109C41}" type="datetimeFigureOut">
              <a:rPr lang="ko-KR" altLang="en-US" smtClean="0"/>
              <a:t>2022-09-15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0B4C5-9971-45BE-A21E-F9042078C5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967955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EB91C-4C9A-4217-A75C-7E37EA109C41}" type="datetimeFigureOut">
              <a:rPr lang="ko-KR" altLang="en-US" smtClean="0"/>
              <a:t>2022-09-15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0B4C5-9971-45BE-A21E-F9042078C5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13634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EB91C-4C9A-4217-A75C-7E37EA109C41}" type="datetimeFigureOut">
              <a:rPr lang="ko-KR" altLang="en-US" smtClean="0"/>
              <a:t>2022-09-15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0B4C5-9971-45BE-A21E-F9042078C5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06955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EB91C-4C9A-4217-A75C-7E37EA109C41}" type="datetimeFigureOut">
              <a:rPr lang="ko-KR" altLang="en-US" smtClean="0"/>
              <a:t>2022-09-15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0B4C5-9971-45BE-A21E-F9042078C5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95295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EB91C-4C9A-4217-A75C-7E37EA109C41}" type="datetimeFigureOut">
              <a:rPr lang="ko-KR" altLang="en-US" smtClean="0"/>
              <a:t>2022-09-15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0B4C5-9971-45BE-A21E-F9042078C5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08021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EB91C-4C9A-4217-A75C-7E37EA109C41}" type="datetimeFigureOut">
              <a:rPr lang="ko-KR" altLang="en-US" smtClean="0"/>
              <a:t>2022-09-15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0B4C5-9971-45BE-A21E-F9042078C5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36059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EB91C-4C9A-4217-A75C-7E37EA109C41}" type="datetimeFigureOut">
              <a:rPr lang="ko-KR" altLang="en-US" smtClean="0"/>
              <a:t>2022-09-15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0B4C5-9971-45BE-A21E-F9042078C5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47204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EB91C-4C9A-4217-A75C-7E37EA109C41}" type="datetimeFigureOut">
              <a:rPr lang="ko-KR" altLang="en-US" smtClean="0"/>
              <a:t>2022-09-15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0B4C5-9971-45BE-A21E-F9042078C5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18390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EB91C-4C9A-4217-A75C-7E37EA109C41}" type="datetimeFigureOut">
              <a:rPr lang="ko-KR" altLang="en-US" smtClean="0"/>
              <a:t>2022-09-15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0B4C5-9971-45BE-A21E-F9042078C5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31896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EB91C-4C9A-4217-A75C-7E37EA109C41}" type="datetimeFigureOut">
              <a:rPr lang="ko-KR" altLang="en-US" smtClean="0"/>
              <a:t>2022-09-15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0B4C5-9971-45BE-A21E-F9042078C5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47698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EB91C-4C9A-4217-A75C-7E37EA109C41}" type="datetimeFigureOut">
              <a:rPr lang="ko-KR" altLang="en-US" smtClean="0"/>
              <a:t>2022-09-15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0B4C5-9971-45BE-A21E-F9042078C5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62988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0EB91C-4C9A-4217-A75C-7E37EA109C41}" type="datetimeFigureOut">
              <a:rPr lang="ko-KR" altLang="en-US" smtClean="0"/>
              <a:t>2022-09-15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87F0B4C5-9971-45BE-A21E-F9042078C5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24060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1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entos.org/" TargetMode="Externa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hyperlink" Target="https://cafe.naver.com/thisislinux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2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www.kernel.org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D5C486-29C5-9C7B-F851-C1EB17D514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36320" y="2313250"/>
            <a:ext cx="9144000" cy="2387600"/>
          </a:xfrm>
        </p:spPr>
        <p:txBody>
          <a:bodyPr/>
          <a:lstStyle/>
          <a:p>
            <a:r>
              <a:rPr lang="ko-KR" altLang="en-US" dirty="0">
                <a:solidFill>
                  <a:schemeClr val="tx1"/>
                </a:solidFill>
              </a:rPr>
              <a:t>이것이 리눅스다</a:t>
            </a:r>
            <a:r>
              <a:rPr lang="en-US" altLang="ko-KR" dirty="0">
                <a:solidFill>
                  <a:schemeClr val="tx1"/>
                </a:solidFill>
              </a:rPr>
              <a:t>(CentOS)</a:t>
            </a:r>
            <a:br>
              <a:rPr lang="en-US" altLang="ko-KR" dirty="0"/>
            </a:b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473192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1A60C65A-AAB7-43E9-4578-64FB6A82AE86}"/>
              </a:ext>
            </a:extLst>
          </p:cNvPr>
          <p:cNvSpPr txBox="1">
            <a:spLocks/>
          </p:cNvSpPr>
          <p:nvPr/>
        </p:nvSpPr>
        <p:spPr>
          <a:xfrm>
            <a:off x="1040934" y="551743"/>
            <a:ext cx="6215543" cy="6737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200" dirty="0"/>
              <a:t>2-3. </a:t>
            </a:r>
            <a:r>
              <a:rPr lang="ko-KR" altLang="en-US" sz="2200" dirty="0"/>
              <a:t>가상머신 종류와 </a:t>
            </a:r>
            <a:r>
              <a:rPr lang="en-US" altLang="ko-KR" sz="2200" dirty="0" err="1"/>
              <a:t>Vmware</a:t>
            </a:r>
            <a:r>
              <a:rPr lang="en-US" altLang="ko-KR" sz="2200" dirty="0"/>
              <a:t> </a:t>
            </a:r>
            <a:r>
              <a:rPr lang="ko-KR" altLang="en-US" sz="2200" dirty="0"/>
              <a:t>설치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F05C3CE-EC39-C795-F31C-A94FFCD52D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743" y="1643677"/>
            <a:ext cx="5317921" cy="277732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3DD78A7-0444-8754-BE2B-067895747B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8220" y="1559862"/>
            <a:ext cx="5380953" cy="3352381"/>
          </a:xfrm>
          <a:prstGeom prst="rect">
            <a:avLst/>
          </a:prstGeom>
        </p:spPr>
      </p:pic>
      <p:sp>
        <p:nvSpPr>
          <p:cNvPr id="13" name="제목 1">
            <a:extLst>
              <a:ext uri="{FF2B5EF4-FFF2-40B4-BE49-F238E27FC236}">
                <a16:creationId xmlns:a16="http://schemas.microsoft.com/office/drawing/2014/main" id="{446F2A60-33D9-0E4F-997B-217CBC60A233}"/>
              </a:ext>
            </a:extLst>
          </p:cNvPr>
          <p:cNvSpPr txBox="1">
            <a:spLocks/>
          </p:cNvSpPr>
          <p:nvPr/>
        </p:nvSpPr>
        <p:spPr>
          <a:xfrm>
            <a:off x="601910" y="4702730"/>
            <a:ext cx="5317921" cy="8591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dirty="0"/>
              <a:t>-</a:t>
            </a:r>
            <a:r>
              <a:rPr lang="ko-KR" altLang="en-US" sz="1400" dirty="0"/>
              <a:t> </a:t>
            </a:r>
            <a:r>
              <a:rPr lang="en-US" altLang="ko-KR" sz="1400" dirty="0" err="1"/>
              <a:t>Vmware</a:t>
            </a:r>
            <a:r>
              <a:rPr lang="en-US" altLang="ko-KR" sz="1400" dirty="0"/>
              <a:t> Workstation Pro</a:t>
            </a:r>
            <a:r>
              <a:rPr lang="ko-KR" altLang="en-US" sz="1400" dirty="0"/>
              <a:t>와 </a:t>
            </a:r>
            <a:r>
              <a:rPr lang="en-US" altLang="ko-KR" sz="1400" dirty="0" err="1"/>
              <a:t>Vmware</a:t>
            </a:r>
            <a:r>
              <a:rPr lang="en-US" altLang="ko-KR" sz="1400" dirty="0"/>
              <a:t> Workstation Player </a:t>
            </a:r>
            <a:r>
              <a:rPr lang="ko-KR" altLang="en-US" sz="1400" dirty="0"/>
              <a:t>비교</a:t>
            </a:r>
            <a:endParaRPr lang="en-US" altLang="ko-KR" sz="1800" dirty="0"/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id="{39A4EE0C-33E6-4D2A-B51C-7380DB8D4E81}"/>
              </a:ext>
            </a:extLst>
          </p:cNvPr>
          <p:cNvSpPr txBox="1">
            <a:spLocks/>
          </p:cNvSpPr>
          <p:nvPr/>
        </p:nvSpPr>
        <p:spPr>
          <a:xfrm>
            <a:off x="6148437" y="4678961"/>
            <a:ext cx="5317921" cy="8591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dirty="0"/>
              <a:t>- </a:t>
            </a:r>
            <a:r>
              <a:rPr lang="en-US" altLang="ko-KR" sz="1400" dirty="0" err="1"/>
              <a:t>Vmware</a:t>
            </a:r>
            <a:r>
              <a:rPr lang="en-US" altLang="ko-KR" sz="1400" dirty="0"/>
              <a:t> Workstation Pro</a:t>
            </a:r>
            <a:r>
              <a:rPr lang="ko-KR" altLang="en-US" sz="1400" dirty="0"/>
              <a:t>의 설치를 위한 하드웨어 사양 요약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33262325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25FC4165-0C25-1075-EA9F-5EB65E05D2F9}"/>
              </a:ext>
            </a:extLst>
          </p:cNvPr>
          <p:cNvSpPr txBox="1">
            <a:spLocks/>
          </p:cNvSpPr>
          <p:nvPr/>
        </p:nvSpPr>
        <p:spPr>
          <a:xfrm>
            <a:off x="1040934" y="551743"/>
            <a:ext cx="6215543" cy="6737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200" dirty="0"/>
              <a:t>2-4. </a:t>
            </a:r>
            <a:r>
              <a:rPr lang="en-US" altLang="ko-KR" sz="2200" dirty="0" err="1"/>
              <a:t>Vmware</a:t>
            </a:r>
            <a:r>
              <a:rPr lang="en-US" altLang="ko-KR" sz="2200" dirty="0"/>
              <a:t> Workstation Pro </a:t>
            </a:r>
            <a:r>
              <a:rPr lang="ko-KR" altLang="en-US" sz="2200" dirty="0"/>
              <a:t>설치</a:t>
            </a:r>
            <a:r>
              <a:rPr lang="en-US" altLang="ko-KR" sz="2200" dirty="0">
                <a:solidFill>
                  <a:srgbClr val="FF0000"/>
                </a:solidFill>
              </a:rPr>
              <a:t>(</a:t>
            </a:r>
            <a:r>
              <a:rPr lang="ko-KR" altLang="en-US" sz="2200" dirty="0">
                <a:solidFill>
                  <a:srgbClr val="FF0000"/>
                </a:solidFill>
              </a:rPr>
              <a:t>실습</a:t>
            </a:r>
            <a:r>
              <a:rPr lang="en-US" altLang="ko-KR" sz="2200" dirty="0">
                <a:solidFill>
                  <a:srgbClr val="FF0000"/>
                </a:solidFill>
              </a:rPr>
              <a:t>)</a:t>
            </a:r>
            <a:endParaRPr lang="ko-KR" altLang="en-US" sz="2200" dirty="0">
              <a:solidFill>
                <a:srgbClr val="FF0000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6041F55-B569-17EE-05CF-EDFEB5401D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160" y="1225455"/>
            <a:ext cx="2365638" cy="166874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5685C1E-F346-C3DC-6705-9DFD77BAB0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2634" y="1225455"/>
            <a:ext cx="2365638" cy="167168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ED7AE80-4C01-9B7F-8226-3D8FF39B11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9720" y="1233844"/>
            <a:ext cx="2365638" cy="167004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DF326694-BFA7-BB7B-A1AC-E1A8996023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07642" y="1222862"/>
            <a:ext cx="2365638" cy="1670045"/>
          </a:xfrm>
          <a:prstGeom prst="rect">
            <a:avLst/>
          </a:prstGeom>
        </p:spPr>
      </p:pic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0E50843C-C861-75BA-2173-989A8FD8F927}"/>
              </a:ext>
            </a:extLst>
          </p:cNvPr>
          <p:cNvSpPr/>
          <p:nvPr/>
        </p:nvSpPr>
        <p:spPr>
          <a:xfrm>
            <a:off x="2981521" y="1904301"/>
            <a:ext cx="423561" cy="31878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6D50DA53-718B-0901-4616-4CC33C4FAB92}"/>
              </a:ext>
            </a:extLst>
          </p:cNvPr>
          <p:cNvSpPr/>
          <p:nvPr/>
        </p:nvSpPr>
        <p:spPr>
          <a:xfrm>
            <a:off x="5902291" y="1922477"/>
            <a:ext cx="423561" cy="31878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5D61FAAC-AE31-2954-780E-C0C8BD744E1A}"/>
              </a:ext>
            </a:extLst>
          </p:cNvPr>
          <p:cNvSpPr/>
          <p:nvPr/>
        </p:nvSpPr>
        <p:spPr>
          <a:xfrm>
            <a:off x="8755949" y="1982598"/>
            <a:ext cx="423561" cy="31878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1E890F8A-4DC6-7A0E-7E25-C48528EBF1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07642" y="3903293"/>
            <a:ext cx="2365639" cy="1845294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567C5502-BC25-45D9-898D-6D33649E764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90311" y="3873564"/>
            <a:ext cx="2365638" cy="1875023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3477918C-F2D4-6EF3-20A3-E5CBA39FB6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4279" y="3888428"/>
            <a:ext cx="5484339" cy="1875023"/>
          </a:xfrm>
          <a:prstGeom prst="rect">
            <a:avLst/>
          </a:prstGeom>
        </p:spPr>
      </p:pic>
      <p:sp>
        <p:nvSpPr>
          <p:cNvPr id="29" name="화살표: 오른쪽 28">
            <a:extLst>
              <a:ext uri="{FF2B5EF4-FFF2-40B4-BE49-F238E27FC236}">
                <a16:creationId xmlns:a16="http://schemas.microsoft.com/office/drawing/2014/main" id="{2E678638-49F0-079A-A62A-11E061E2FDFD}"/>
              </a:ext>
            </a:extLst>
          </p:cNvPr>
          <p:cNvSpPr/>
          <p:nvPr/>
        </p:nvSpPr>
        <p:spPr>
          <a:xfrm rot="5400000">
            <a:off x="10195458" y="3188515"/>
            <a:ext cx="423561" cy="31878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화살표: 오른쪽 30">
            <a:extLst>
              <a:ext uri="{FF2B5EF4-FFF2-40B4-BE49-F238E27FC236}">
                <a16:creationId xmlns:a16="http://schemas.microsoft.com/office/drawing/2014/main" id="{CFEF553C-5A1A-4FC4-73AF-BCCF2B3CB6AB}"/>
              </a:ext>
            </a:extLst>
          </p:cNvPr>
          <p:cNvSpPr/>
          <p:nvPr/>
        </p:nvSpPr>
        <p:spPr>
          <a:xfrm rot="10800000">
            <a:off x="8754506" y="4670489"/>
            <a:ext cx="423561" cy="31878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화살표: 오른쪽 32">
            <a:extLst>
              <a:ext uri="{FF2B5EF4-FFF2-40B4-BE49-F238E27FC236}">
                <a16:creationId xmlns:a16="http://schemas.microsoft.com/office/drawing/2014/main" id="{27E240CA-EC04-4E95-3E0C-8637A133F1D0}"/>
              </a:ext>
            </a:extLst>
          </p:cNvPr>
          <p:cNvSpPr/>
          <p:nvPr/>
        </p:nvSpPr>
        <p:spPr>
          <a:xfrm rot="10800000">
            <a:off x="5945589" y="4663498"/>
            <a:ext cx="423561" cy="31878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제목 1">
            <a:extLst>
              <a:ext uri="{FF2B5EF4-FFF2-40B4-BE49-F238E27FC236}">
                <a16:creationId xmlns:a16="http://schemas.microsoft.com/office/drawing/2014/main" id="{66898506-8B0C-F78C-67BC-322B959C0D99}"/>
              </a:ext>
            </a:extLst>
          </p:cNvPr>
          <p:cNvSpPr txBox="1">
            <a:spLocks/>
          </p:cNvSpPr>
          <p:nvPr/>
        </p:nvSpPr>
        <p:spPr>
          <a:xfrm>
            <a:off x="880346" y="5763452"/>
            <a:ext cx="2374584" cy="5428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dirty="0"/>
              <a:t>-</a:t>
            </a:r>
            <a:r>
              <a:rPr lang="ko-KR" altLang="en-US" sz="1400" dirty="0"/>
              <a:t> </a:t>
            </a:r>
            <a:r>
              <a:rPr lang="en-US" altLang="ko-KR" sz="1400" dirty="0" err="1"/>
              <a:t>Vmware</a:t>
            </a:r>
            <a:r>
              <a:rPr lang="en-US" altLang="ko-KR" sz="1400" dirty="0"/>
              <a:t> Workstation Pro</a:t>
            </a:r>
            <a:endParaRPr lang="en-US" altLang="ko-KR" sz="18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BFC44C5-0F0D-2AE3-5E77-29B74AB8303A}"/>
              </a:ext>
            </a:extLst>
          </p:cNvPr>
          <p:cNvSpPr txBox="1"/>
          <p:nvPr/>
        </p:nvSpPr>
        <p:spPr>
          <a:xfrm>
            <a:off x="3559029" y="5883745"/>
            <a:ext cx="254902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/>
              <a:t>- </a:t>
            </a:r>
            <a:r>
              <a:rPr lang="en-US" altLang="ko-KR" sz="1400" dirty="0" err="1"/>
              <a:t>Vmware</a:t>
            </a:r>
            <a:r>
              <a:rPr lang="en-US" altLang="ko-KR" sz="1400" dirty="0"/>
              <a:t> Workstation Player</a:t>
            </a:r>
            <a:endParaRPr lang="ko-KR" altLang="en-US" sz="14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7D5D7E5-8C9C-D6AD-41ED-2E376B8C2DE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78610" y="4586597"/>
            <a:ext cx="666843" cy="8053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1B588DE-8BFF-D72F-3956-57DF7CBF57D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6348" y="4559547"/>
            <a:ext cx="619211" cy="8053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526507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4B7B143B-9577-DD50-6A5C-C9F3D2564E87}"/>
              </a:ext>
            </a:extLst>
          </p:cNvPr>
          <p:cNvSpPr txBox="1">
            <a:spLocks/>
          </p:cNvSpPr>
          <p:nvPr/>
        </p:nvSpPr>
        <p:spPr>
          <a:xfrm>
            <a:off x="1040934" y="551743"/>
            <a:ext cx="6215543" cy="6737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200" dirty="0"/>
              <a:t>2-5. </a:t>
            </a:r>
            <a:r>
              <a:rPr lang="ko-KR" altLang="en-US" sz="2200" dirty="0"/>
              <a:t>가상머신의 겉모양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BCC5635-307A-DEB0-C2FB-3D36532D2E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6976" y="1225455"/>
            <a:ext cx="8345648" cy="3745487"/>
          </a:xfrm>
          <a:prstGeom prst="rect">
            <a:avLst/>
          </a:prstGeom>
        </p:spPr>
      </p:pic>
      <p:sp>
        <p:nvSpPr>
          <p:cNvPr id="9" name="제목 1">
            <a:extLst>
              <a:ext uri="{FF2B5EF4-FFF2-40B4-BE49-F238E27FC236}">
                <a16:creationId xmlns:a16="http://schemas.microsoft.com/office/drawing/2014/main" id="{9F208DD4-9A8B-7219-B56D-A686CDE9CC56}"/>
              </a:ext>
            </a:extLst>
          </p:cNvPr>
          <p:cNvSpPr txBox="1">
            <a:spLocks/>
          </p:cNvSpPr>
          <p:nvPr/>
        </p:nvSpPr>
        <p:spPr>
          <a:xfrm>
            <a:off x="845888" y="5173741"/>
            <a:ext cx="10252747" cy="13025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800" dirty="0"/>
              <a:t>〮</a:t>
            </a:r>
            <a:r>
              <a:rPr lang="ko-KR" altLang="en-US" sz="1800" dirty="0"/>
              <a:t> 가상머신</a:t>
            </a:r>
            <a:r>
              <a:rPr lang="en-US" altLang="ko-KR" sz="1800" dirty="0"/>
              <a:t>(</a:t>
            </a:r>
            <a:r>
              <a:rPr lang="ko-KR" altLang="en-US" sz="1800" dirty="0"/>
              <a:t>가짜 컴퓨터</a:t>
            </a:r>
            <a:r>
              <a:rPr lang="en-US" altLang="ko-KR" sz="1800" dirty="0"/>
              <a:t>)</a:t>
            </a:r>
            <a:r>
              <a:rPr lang="ko-KR" altLang="en-US" sz="1800" dirty="0"/>
              <a:t>가 생성된 화면</a:t>
            </a:r>
            <a:r>
              <a:rPr lang="en-US" altLang="ko-KR" sz="1800" dirty="0"/>
              <a:t> (</a:t>
            </a:r>
            <a:r>
              <a:rPr lang="en-US" altLang="ko-KR" sz="1800" dirty="0" err="1"/>
              <a:t>Vmware</a:t>
            </a:r>
            <a:r>
              <a:rPr lang="en-US" altLang="ko-KR" sz="1800" dirty="0"/>
              <a:t> Player)</a:t>
            </a:r>
          </a:p>
          <a:p>
            <a:endParaRPr lang="en-US" altLang="ko-KR" sz="1800" dirty="0"/>
          </a:p>
          <a:p>
            <a:r>
              <a:rPr lang="en-US" altLang="ko-KR" sz="1800" dirty="0"/>
              <a:t>〮 CentOS Linux</a:t>
            </a:r>
            <a:r>
              <a:rPr lang="ko-KR" altLang="en-US" sz="1800" dirty="0"/>
              <a:t>의 </a:t>
            </a:r>
            <a:r>
              <a:rPr lang="en-US" altLang="ko-KR" sz="1800" dirty="0"/>
              <a:t>Edit virtual machine settings</a:t>
            </a:r>
            <a:r>
              <a:rPr lang="ko-KR" altLang="en-US" sz="1800" dirty="0"/>
              <a:t>를 통해 컴퓨터 내부를 확인</a:t>
            </a:r>
            <a:endParaRPr lang="en-US" altLang="ko-KR" sz="1800" dirty="0"/>
          </a:p>
          <a:p>
            <a:endParaRPr lang="en-US" altLang="ko-KR" sz="1800" dirty="0"/>
          </a:p>
          <a:p>
            <a:r>
              <a:rPr lang="en-US" altLang="ko-KR" sz="1800" dirty="0"/>
              <a:t>〮 </a:t>
            </a:r>
            <a:r>
              <a:rPr lang="ko-KR" altLang="en-US" sz="1800" dirty="0"/>
              <a:t>내부에는 진짜 컴퓨터처럼 부품이 나와 있으며</a:t>
            </a:r>
            <a:r>
              <a:rPr lang="en-US" altLang="ko-KR" sz="1800" dirty="0"/>
              <a:t>, </a:t>
            </a:r>
            <a:r>
              <a:rPr lang="ko-KR" altLang="en-US" sz="1800" dirty="0"/>
              <a:t>필요한 경우 삭제 또는 추가 및 변경이 가능 </a:t>
            </a:r>
            <a:endParaRPr lang="en-US" altLang="ko-KR" sz="1800" dirty="0"/>
          </a:p>
        </p:txBody>
      </p:sp>
    </p:spTree>
    <p:extLst>
      <p:ext uri="{BB962C8B-B14F-4D97-AF65-F5344CB8AC3E}">
        <p14:creationId xmlns:p14="http://schemas.microsoft.com/office/powerpoint/2010/main" val="17194893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9837819F-6F83-24A7-7225-0ADDF3ED4909}"/>
              </a:ext>
            </a:extLst>
          </p:cNvPr>
          <p:cNvSpPr txBox="1">
            <a:spLocks/>
          </p:cNvSpPr>
          <p:nvPr/>
        </p:nvSpPr>
        <p:spPr>
          <a:xfrm>
            <a:off x="1040934" y="115515"/>
            <a:ext cx="6215543" cy="6737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200" dirty="0"/>
              <a:t>가상머신 </a:t>
            </a:r>
            <a:r>
              <a:rPr lang="en-US" altLang="ko-KR" sz="2200" dirty="0"/>
              <a:t>4</a:t>
            </a:r>
            <a:r>
              <a:rPr lang="ko-KR" altLang="en-US" sz="2200" dirty="0"/>
              <a:t>대 생성</a:t>
            </a:r>
            <a:r>
              <a:rPr lang="en-US" altLang="ko-KR" sz="2200" dirty="0">
                <a:solidFill>
                  <a:srgbClr val="FF0000"/>
                </a:solidFill>
              </a:rPr>
              <a:t>(</a:t>
            </a:r>
            <a:r>
              <a:rPr lang="ko-KR" altLang="en-US" sz="2200" dirty="0">
                <a:solidFill>
                  <a:srgbClr val="FF0000"/>
                </a:solidFill>
              </a:rPr>
              <a:t>실습</a:t>
            </a:r>
            <a:r>
              <a:rPr lang="en-US" altLang="ko-KR" sz="2200" dirty="0">
                <a:solidFill>
                  <a:srgbClr val="FF0000"/>
                </a:solidFill>
              </a:rPr>
              <a:t>)</a:t>
            </a:r>
            <a:endParaRPr lang="ko-KR" altLang="en-US" sz="2200" dirty="0">
              <a:solidFill>
                <a:srgbClr val="FF0000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2F1B419-9769-F2D4-EF42-E755A43D47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3547" y="789227"/>
            <a:ext cx="4046051" cy="2326590"/>
          </a:xfrm>
          <a:prstGeom prst="rect">
            <a:avLst/>
          </a:prstGeom>
        </p:spPr>
      </p:pic>
      <p:sp>
        <p:nvSpPr>
          <p:cNvPr id="9" name="제목 1">
            <a:extLst>
              <a:ext uri="{FF2B5EF4-FFF2-40B4-BE49-F238E27FC236}">
                <a16:creationId xmlns:a16="http://schemas.microsoft.com/office/drawing/2014/main" id="{F4721AE1-91FA-B3D8-24FB-20BDEC8D850A}"/>
              </a:ext>
            </a:extLst>
          </p:cNvPr>
          <p:cNvSpPr txBox="1">
            <a:spLocks/>
          </p:cNvSpPr>
          <p:nvPr/>
        </p:nvSpPr>
        <p:spPr>
          <a:xfrm>
            <a:off x="1175157" y="3171222"/>
            <a:ext cx="3128395" cy="5428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dirty="0"/>
              <a:t>1. C</a:t>
            </a:r>
            <a:r>
              <a:rPr lang="ko-KR" altLang="en-US" sz="1400" dirty="0"/>
              <a:t>드라이브에 </a:t>
            </a:r>
            <a:r>
              <a:rPr lang="en-US" altLang="ko-KR" sz="1400" dirty="0"/>
              <a:t>CentOS</a:t>
            </a:r>
            <a:r>
              <a:rPr lang="ko-KR" altLang="en-US" sz="1400" dirty="0"/>
              <a:t>폴더 생성</a:t>
            </a:r>
            <a:endParaRPr lang="en-US" altLang="ko-KR" sz="1400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FDC7667-978D-FB9B-1639-5E3116E830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4733" y="789228"/>
            <a:ext cx="4061524" cy="2326590"/>
          </a:xfrm>
          <a:prstGeom prst="rect">
            <a:avLst/>
          </a:prstGeom>
        </p:spPr>
      </p:pic>
      <p:sp>
        <p:nvSpPr>
          <p:cNvPr id="13" name="제목 1">
            <a:extLst>
              <a:ext uri="{FF2B5EF4-FFF2-40B4-BE49-F238E27FC236}">
                <a16:creationId xmlns:a16="http://schemas.microsoft.com/office/drawing/2014/main" id="{ECE89FDC-9501-1C2E-10B0-D8E77F50483D}"/>
              </a:ext>
            </a:extLst>
          </p:cNvPr>
          <p:cNvSpPr txBox="1">
            <a:spLocks/>
          </p:cNvSpPr>
          <p:nvPr/>
        </p:nvSpPr>
        <p:spPr>
          <a:xfrm>
            <a:off x="6377736" y="3239732"/>
            <a:ext cx="3806500" cy="5428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dirty="0"/>
              <a:t>2. CentOS</a:t>
            </a:r>
            <a:r>
              <a:rPr lang="ko-KR" altLang="en-US" sz="1400" dirty="0"/>
              <a:t>파일 안에 </a:t>
            </a:r>
            <a:r>
              <a:rPr lang="en-US" altLang="ko-KR" sz="1400" dirty="0"/>
              <a:t>Client, Server, Server(B), </a:t>
            </a:r>
            <a:r>
              <a:rPr lang="en-US" altLang="ko-KR" sz="1400" dirty="0" err="1"/>
              <a:t>WinClient</a:t>
            </a:r>
            <a:r>
              <a:rPr lang="en-US" altLang="ko-KR" sz="1400" dirty="0"/>
              <a:t> </a:t>
            </a:r>
            <a:r>
              <a:rPr lang="ko-KR" altLang="en-US" sz="1400" dirty="0"/>
              <a:t>각 </a:t>
            </a:r>
            <a:r>
              <a:rPr lang="en-US" altLang="ko-KR" sz="1400" dirty="0"/>
              <a:t>4</a:t>
            </a:r>
            <a:r>
              <a:rPr lang="ko-KR" altLang="en-US" sz="1400" dirty="0"/>
              <a:t>개의 폴더 생성 </a:t>
            </a:r>
            <a:endParaRPr lang="en-US" altLang="ko-KR" sz="1400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55D6204E-4B68-0E00-9620-CB8A7FA974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3880" y="3765760"/>
            <a:ext cx="3995717" cy="2408537"/>
          </a:xfrm>
          <a:prstGeom prst="rect">
            <a:avLst/>
          </a:prstGeom>
        </p:spPr>
      </p:pic>
      <p:sp>
        <p:nvSpPr>
          <p:cNvPr id="17" name="제목 1">
            <a:extLst>
              <a:ext uri="{FF2B5EF4-FFF2-40B4-BE49-F238E27FC236}">
                <a16:creationId xmlns:a16="http://schemas.microsoft.com/office/drawing/2014/main" id="{76F07CC4-F60B-F0B6-DA02-51640CC2D04D}"/>
              </a:ext>
            </a:extLst>
          </p:cNvPr>
          <p:cNvSpPr txBox="1">
            <a:spLocks/>
          </p:cNvSpPr>
          <p:nvPr/>
        </p:nvSpPr>
        <p:spPr>
          <a:xfrm>
            <a:off x="1176555" y="6167493"/>
            <a:ext cx="4133676" cy="5428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dirty="0"/>
              <a:t>3. </a:t>
            </a:r>
            <a:r>
              <a:rPr lang="en-US" altLang="ko-KR" sz="1400" dirty="0" err="1"/>
              <a:t>Vmware</a:t>
            </a:r>
            <a:r>
              <a:rPr lang="en-US" altLang="ko-KR" sz="1400" dirty="0"/>
              <a:t> Player </a:t>
            </a:r>
            <a:r>
              <a:rPr lang="ko-KR" altLang="en-US" sz="1400" dirty="0"/>
              <a:t>실행하여 </a:t>
            </a:r>
            <a:r>
              <a:rPr lang="en-US" altLang="ko-KR" sz="1400" dirty="0"/>
              <a:t>Create a New Virtual</a:t>
            </a:r>
          </a:p>
          <a:p>
            <a:r>
              <a:rPr lang="en-US" altLang="ko-KR" sz="1400" dirty="0"/>
              <a:t>Machine </a:t>
            </a:r>
            <a:r>
              <a:rPr lang="ko-KR" altLang="en-US" sz="1400" dirty="0"/>
              <a:t>선택</a:t>
            </a:r>
            <a:endParaRPr lang="en-US" altLang="ko-KR" sz="1400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90C7794E-1F38-323F-25E6-697977587D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7735" y="3782538"/>
            <a:ext cx="3995717" cy="2408537"/>
          </a:xfrm>
          <a:prstGeom prst="rect">
            <a:avLst/>
          </a:prstGeom>
        </p:spPr>
      </p:pic>
      <p:sp>
        <p:nvSpPr>
          <p:cNvPr id="21" name="제목 1">
            <a:extLst>
              <a:ext uri="{FF2B5EF4-FFF2-40B4-BE49-F238E27FC236}">
                <a16:creationId xmlns:a16="http://schemas.microsoft.com/office/drawing/2014/main" id="{1AFB2B2B-DDA7-EB6E-C5B3-FF0112319939}"/>
              </a:ext>
            </a:extLst>
          </p:cNvPr>
          <p:cNvSpPr txBox="1">
            <a:spLocks/>
          </p:cNvSpPr>
          <p:nvPr/>
        </p:nvSpPr>
        <p:spPr>
          <a:xfrm>
            <a:off x="6353966" y="6177280"/>
            <a:ext cx="4133676" cy="5428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dirty="0"/>
              <a:t>4. OS</a:t>
            </a:r>
            <a:r>
              <a:rPr lang="ko-KR" altLang="en-US" sz="1400" dirty="0"/>
              <a:t>는 나중에 설치하기 위해 </a:t>
            </a:r>
            <a:r>
              <a:rPr lang="en-US" altLang="ko-KR" sz="1400" dirty="0"/>
              <a:t>3</a:t>
            </a:r>
            <a:r>
              <a:rPr lang="ko-KR" altLang="en-US" sz="1400" dirty="0"/>
              <a:t>번째 선택</a:t>
            </a:r>
            <a:endParaRPr lang="en-US" altLang="ko-KR" sz="1400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8E121BF-2BDA-EF29-AD87-66521A09FCAF}"/>
              </a:ext>
            </a:extLst>
          </p:cNvPr>
          <p:cNvSpPr/>
          <p:nvPr/>
        </p:nvSpPr>
        <p:spPr>
          <a:xfrm>
            <a:off x="7382312" y="1291905"/>
            <a:ext cx="2801924" cy="54280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9D22DF83-6F1B-D4CF-CEB0-36C2BD9676C8}"/>
              </a:ext>
            </a:extLst>
          </p:cNvPr>
          <p:cNvSpPr/>
          <p:nvPr/>
        </p:nvSpPr>
        <p:spPr>
          <a:xfrm>
            <a:off x="3206572" y="4382148"/>
            <a:ext cx="1952657" cy="3660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FE1110FA-25AA-0F41-ABFA-6C42B3EE62DF}"/>
              </a:ext>
            </a:extLst>
          </p:cNvPr>
          <p:cNvSpPr/>
          <p:nvPr/>
        </p:nvSpPr>
        <p:spPr>
          <a:xfrm>
            <a:off x="6528033" y="5294692"/>
            <a:ext cx="2801924" cy="54280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08402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5A1A10E6-AAE6-7480-243D-7E29E7B201A2}"/>
              </a:ext>
            </a:extLst>
          </p:cNvPr>
          <p:cNvSpPr txBox="1">
            <a:spLocks/>
          </p:cNvSpPr>
          <p:nvPr/>
        </p:nvSpPr>
        <p:spPr>
          <a:xfrm>
            <a:off x="1040934" y="115515"/>
            <a:ext cx="6215543" cy="6737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200" dirty="0"/>
              <a:t>가상머신 </a:t>
            </a:r>
            <a:r>
              <a:rPr lang="en-US" altLang="ko-KR" sz="2200" dirty="0"/>
              <a:t>4</a:t>
            </a:r>
            <a:r>
              <a:rPr lang="ko-KR" altLang="en-US" sz="2200" dirty="0"/>
              <a:t>대 생성</a:t>
            </a:r>
            <a:r>
              <a:rPr lang="en-US" altLang="ko-KR" sz="2200" dirty="0">
                <a:solidFill>
                  <a:srgbClr val="FF0000"/>
                </a:solidFill>
              </a:rPr>
              <a:t>(</a:t>
            </a:r>
            <a:r>
              <a:rPr lang="ko-KR" altLang="en-US" sz="2200" dirty="0">
                <a:solidFill>
                  <a:srgbClr val="FF0000"/>
                </a:solidFill>
              </a:rPr>
              <a:t>실습</a:t>
            </a:r>
            <a:r>
              <a:rPr lang="en-US" altLang="ko-KR" sz="2200" dirty="0">
                <a:solidFill>
                  <a:srgbClr val="FF0000"/>
                </a:solidFill>
              </a:rPr>
              <a:t>)</a:t>
            </a:r>
            <a:endParaRPr lang="ko-KR" altLang="en-US" sz="2200" dirty="0">
              <a:solidFill>
                <a:srgbClr val="FF0000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E815277-B7EF-40A5-E266-4170FB1AB3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492" y="789227"/>
            <a:ext cx="3834402" cy="2415367"/>
          </a:xfrm>
          <a:prstGeom prst="rect">
            <a:avLst/>
          </a:prstGeom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F751BA55-0781-DDDD-E539-C3B1404D4FCF}"/>
              </a:ext>
            </a:extLst>
          </p:cNvPr>
          <p:cNvSpPr txBox="1">
            <a:spLocks/>
          </p:cNvSpPr>
          <p:nvPr/>
        </p:nvSpPr>
        <p:spPr>
          <a:xfrm>
            <a:off x="1084276" y="3264899"/>
            <a:ext cx="4133676" cy="5428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dirty="0"/>
              <a:t>5. Guest operating system</a:t>
            </a:r>
            <a:r>
              <a:rPr lang="ko-KR" altLang="en-US" sz="1400" dirty="0"/>
              <a:t>에 </a:t>
            </a:r>
            <a:r>
              <a:rPr lang="en-US" altLang="ko-KR" sz="1400" dirty="0"/>
              <a:t>‘Linux’ </a:t>
            </a:r>
            <a:r>
              <a:rPr lang="ko-KR" altLang="en-US" sz="1400" dirty="0"/>
              <a:t>선택한 후</a:t>
            </a:r>
            <a:endParaRPr lang="en-US" altLang="ko-KR" sz="1400" dirty="0"/>
          </a:p>
          <a:p>
            <a:r>
              <a:rPr lang="ko-KR" altLang="en-US" sz="1400" dirty="0"/>
              <a:t>해당 버전을 선택</a:t>
            </a:r>
            <a:r>
              <a:rPr lang="en-US" altLang="ko-KR" sz="1400" dirty="0"/>
              <a:t>(</a:t>
            </a:r>
            <a:r>
              <a:rPr lang="ko-KR" altLang="en-US" sz="1400" dirty="0"/>
              <a:t>또는 </a:t>
            </a:r>
            <a:r>
              <a:rPr lang="en-US" altLang="ko-KR" sz="1400" dirty="0"/>
              <a:t>Linux CentOS8)</a:t>
            </a: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03FF557A-C499-7D19-8FB3-242DFAC71B95}"/>
              </a:ext>
            </a:extLst>
          </p:cNvPr>
          <p:cNvSpPr txBox="1">
            <a:spLocks/>
          </p:cNvSpPr>
          <p:nvPr/>
        </p:nvSpPr>
        <p:spPr>
          <a:xfrm>
            <a:off x="6303632" y="3266297"/>
            <a:ext cx="4133676" cy="5428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dirty="0"/>
              <a:t>6. Virtual machine name</a:t>
            </a:r>
            <a:r>
              <a:rPr lang="ko-KR" altLang="en-US" sz="1400" dirty="0"/>
              <a:t>에 </a:t>
            </a:r>
            <a:r>
              <a:rPr lang="en-US" altLang="ko-KR" sz="1400" dirty="0"/>
              <a:t>‘Server’ </a:t>
            </a:r>
            <a:r>
              <a:rPr lang="ko-KR" altLang="en-US" sz="1400" dirty="0"/>
              <a:t>입력한 이후</a:t>
            </a:r>
            <a:endParaRPr lang="en-US" altLang="ko-KR" sz="1400" dirty="0"/>
          </a:p>
          <a:p>
            <a:r>
              <a:rPr lang="ko-KR" altLang="en-US" sz="1400" dirty="0"/>
              <a:t>처음에 만들었던 파일의 위치를 선택</a:t>
            </a:r>
            <a:endParaRPr lang="en-US" altLang="ko-KR" sz="1400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C1EC69A8-1E27-0CAB-F171-F3C512E165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8627" y="787130"/>
            <a:ext cx="3998555" cy="241536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1EA52BA-07DC-DAE3-C3E0-814B5B9D50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3492" y="3970548"/>
            <a:ext cx="3834402" cy="1985635"/>
          </a:xfrm>
          <a:prstGeom prst="rect">
            <a:avLst/>
          </a:prstGeom>
        </p:spPr>
      </p:pic>
      <p:sp>
        <p:nvSpPr>
          <p:cNvPr id="17" name="제목 1">
            <a:extLst>
              <a:ext uri="{FF2B5EF4-FFF2-40B4-BE49-F238E27FC236}">
                <a16:creationId xmlns:a16="http://schemas.microsoft.com/office/drawing/2014/main" id="{FD4A66DB-8310-47B7-274D-B19459B544AC}"/>
              </a:ext>
            </a:extLst>
          </p:cNvPr>
          <p:cNvSpPr txBox="1">
            <a:spLocks/>
          </p:cNvSpPr>
          <p:nvPr/>
        </p:nvSpPr>
        <p:spPr>
          <a:xfrm>
            <a:off x="1085674" y="6126946"/>
            <a:ext cx="4133676" cy="5428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dirty="0"/>
              <a:t>7. </a:t>
            </a:r>
            <a:r>
              <a:rPr lang="ko-KR" altLang="en-US" sz="1400" dirty="0"/>
              <a:t>용량 크기를 기본인 </a:t>
            </a:r>
            <a:r>
              <a:rPr lang="en-US" altLang="ko-KR" sz="1400" dirty="0"/>
              <a:t>20(GB)</a:t>
            </a:r>
            <a:r>
              <a:rPr lang="ko-KR" altLang="en-US" sz="1400" dirty="0"/>
              <a:t>로 선택</a:t>
            </a:r>
            <a:endParaRPr lang="en-US" altLang="ko-KR" sz="1400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786F3EEA-8616-9959-6ECA-582802A84B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8627" y="3970548"/>
            <a:ext cx="3998555" cy="1985635"/>
          </a:xfrm>
          <a:prstGeom prst="rect">
            <a:avLst/>
          </a:prstGeom>
        </p:spPr>
      </p:pic>
      <p:sp>
        <p:nvSpPr>
          <p:cNvPr id="21" name="제목 1">
            <a:extLst>
              <a:ext uri="{FF2B5EF4-FFF2-40B4-BE49-F238E27FC236}">
                <a16:creationId xmlns:a16="http://schemas.microsoft.com/office/drawing/2014/main" id="{A2A3FD61-9DFA-AFC7-87D3-0A82D6B879C6}"/>
              </a:ext>
            </a:extLst>
          </p:cNvPr>
          <p:cNvSpPr txBox="1">
            <a:spLocks/>
          </p:cNvSpPr>
          <p:nvPr/>
        </p:nvSpPr>
        <p:spPr>
          <a:xfrm>
            <a:off x="6355364" y="6128344"/>
            <a:ext cx="4133676" cy="5428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dirty="0"/>
              <a:t>8. Server </a:t>
            </a:r>
            <a:r>
              <a:rPr lang="ko-KR" altLang="en-US" sz="1400" dirty="0"/>
              <a:t>가상머신이 생김</a:t>
            </a:r>
            <a:endParaRPr lang="en-US" altLang="ko-KR" sz="1400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879BFA7-A86E-6A18-8D19-C975D13B69E2}"/>
              </a:ext>
            </a:extLst>
          </p:cNvPr>
          <p:cNvSpPr/>
          <p:nvPr/>
        </p:nvSpPr>
        <p:spPr>
          <a:xfrm>
            <a:off x="1216403" y="1292468"/>
            <a:ext cx="3665989" cy="8718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10551A3-CFC3-E655-E6AD-38157567D7EC}"/>
              </a:ext>
            </a:extLst>
          </p:cNvPr>
          <p:cNvSpPr/>
          <p:nvPr/>
        </p:nvSpPr>
        <p:spPr>
          <a:xfrm>
            <a:off x="6467912" y="1292468"/>
            <a:ext cx="3045204" cy="6737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2077D515-199E-22ED-279C-9355C71D73FA}"/>
              </a:ext>
            </a:extLst>
          </p:cNvPr>
          <p:cNvSpPr/>
          <p:nvPr/>
        </p:nvSpPr>
        <p:spPr>
          <a:xfrm>
            <a:off x="1123492" y="4368629"/>
            <a:ext cx="3758900" cy="54280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4E5EAB0-C382-CE0C-4A74-81401D30F19E}"/>
              </a:ext>
            </a:extLst>
          </p:cNvPr>
          <p:cNvSpPr/>
          <p:nvPr/>
        </p:nvSpPr>
        <p:spPr>
          <a:xfrm>
            <a:off x="6492875" y="4368629"/>
            <a:ext cx="1295400" cy="1782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40645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449917BC-822B-F6CB-C2E8-C0D10C4F4C3B}"/>
              </a:ext>
            </a:extLst>
          </p:cNvPr>
          <p:cNvSpPr txBox="1">
            <a:spLocks/>
          </p:cNvSpPr>
          <p:nvPr/>
        </p:nvSpPr>
        <p:spPr>
          <a:xfrm>
            <a:off x="1040934" y="115515"/>
            <a:ext cx="6215543" cy="6737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200" dirty="0"/>
              <a:t>가상머신 </a:t>
            </a:r>
            <a:r>
              <a:rPr lang="en-US" altLang="ko-KR" sz="2200" dirty="0"/>
              <a:t>4</a:t>
            </a:r>
            <a:r>
              <a:rPr lang="ko-KR" altLang="en-US" sz="2200" dirty="0"/>
              <a:t>대 생성</a:t>
            </a:r>
            <a:r>
              <a:rPr lang="en-US" altLang="ko-KR" sz="2200" dirty="0">
                <a:solidFill>
                  <a:srgbClr val="FF0000"/>
                </a:solidFill>
              </a:rPr>
              <a:t>(</a:t>
            </a:r>
            <a:r>
              <a:rPr lang="ko-KR" altLang="en-US" sz="2200" dirty="0">
                <a:solidFill>
                  <a:srgbClr val="FF0000"/>
                </a:solidFill>
              </a:rPr>
              <a:t>실습</a:t>
            </a:r>
            <a:r>
              <a:rPr lang="en-US" altLang="ko-KR" sz="2200" dirty="0">
                <a:solidFill>
                  <a:srgbClr val="FF0000"/>
                </a:solidFill>
              </a:rPr>
              <a:t>)</a:t>
            </a:r>
            <a:endParaRPr lang="ko-KR" altLang="en-US" sz="2200" dirty="0">
              <a:solidFill>
                <a:srgbClr val="FF0000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413CD7E-B25B-56AB-8971-BE90AE5CD5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0934" y="789227"/>
            <a:ext cx="4185407" cy="3656937"/>
          </a:xfrm>
          <a:prstGeom prst="rect">
            <a:avLst/>
          </a:prstGeom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2E7FC98E-E69E-94D6-F97F-618828C91F90}"/>
              </a:ext>
            </a:extLst>
          </p:cNvPr>
          <p:cNvSpPr txBox="1">
            <a:spLocks/>
          </p:cNvSpPr>
          <p:nvPr/>
        </p:nvSpPr>
        <p:spPr>
          <a:xfrm>
            <a:off x="968227" y="4577070"/>
            <a:ext cx="4342003" cy="5428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dirty="0"/>
              <a:t>8. </a:t>
            </a:r>
            <a:r>
              <a:rPr lang="ko-KR" altLang="en-US" sz="1400" dirty="0"/>
              <a:t>메인 화면에서 </a:t>
            </a:r>
            <a:r>
              <a:rPr lang="en-US" altLang="ko-KR" sz="1400" dirty="0"/>
              <a:t>Edit virtual machine settings </a:t>
            </a:r>
            <a:r>
              <a:rPr lang="ko-KR" altLang="en-US" sz="1400" dirty="0"/>
              <a:t>선택하여 해당 화면에서 부품 설정</a:t>
            </a:r>
            <a:endParaRPr lang="en-US" altLang="ko-KR" sz="14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534CD9F-75BA-AD22-96A8-4EF139B49B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4982" y="789228"/>
            <a:ext cx="2500216" cy="216369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B50FAD3-4C21-E44A-B05D-34AE87A691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63839" y="789228"/>
            <a:ext cx="2495309" cy="216369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940B1FAA-4CE0-8406-8EC5-95DCD25EE0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94982" y="3429000"/>
            <a:ext cx="2489249" cy="216369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0BA6496E-C299-DA31-2DF1-F2E6C61D85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63839" y="3429000"/>
            <a:ext cx="2495309" cy="2163698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3EAB55D7-A64E-1E57-F3DC-1F147AB6DC2B}"/>
              </a:ext>
            </a:extLst>
          </p:cNvPr>
          <p:cNvSpPr/>
          <p:nvPr/>
        </p:nvSpPr>
        <p:spPr>
          <a:xfrm>
            <a:off x="1160778" y="1451033"/>
            <a:ext cx="1168085" cy="1058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06379329-B22E-E6FE-92F4-4FD7D16CE64E}"/>
              </a:ext>
            </a:extLst>
          </p:cNvPr>
          <p:cNvCxnSpPr>
            <a:cxnSpLocks/>
            <a:stCxn id="19" idx="3"/>
            <a:endCxn id="9" idx="1"/>
          </p:cNvCxnSpPr>
          <p:nvPr/>
        </p:nvCxnSpPr>
        <p:spPr>
          <a:xfrm>
            <a:off x="2328863" y="1503934"/>
            <a:ext cx="3566119" cy="36714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제목 1">
            <a:extLst>
              <a:ext uri="{FF2B5EF4-FFF2-40B4-BE49-F238E27FC236}">
                <a16:creationId xmlns:a16="http://schemas.microsoft.com/office/drawing/2014/main" id="{189DE629-F959-1F85-7D35-7FB635082E65}"/>
              </a:ext>
            </a:extLst>
          </p:cNvPr>
          <p:cNvSpPr txBox="1">
            <a:spLocks/>
          </p:cNvSpPr>
          <p:nvPr/>
        </p:nvSpPr>
        <p:spPr>
          <a:xfrm>
            <a:off x="5877186" y="2992989"/>
            <a:ext cx="1664518" cy="3671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200" dirty="0"/>
              <a:t>- Hard Disk </a:t>
            </a:r>
            <a:r>
              <a:rPr lang="ko-KR" altLang="en-US" sz="1200" dirty="0"/>
              <a:t>선택</a:t>
            </a:r>
            <a:endParaRPr lang="en-US" altLang="ko-KR" sz="1200" dirty="0"/>
          </a:p>
        </p:txBody>
      </p:sp>
      <p:sp>
        <p:nvSpPr>
          <p:cNvPr id="26" name="제목 1">
            <a:extLst>
              <a:ext uri="{FF2B5EF4-FFF2-40B4-BE49-F238E27FC236}">
                <a16:creationId xmlns:a16="http://schemas.microsoft.com/office/drawing/2014/main" id="{EC8408BB-49D1-2395-33F1-EB9E3FFD306D}"/>
              </a:ext>
            </a:extLst>
          </p:cNvPr>
          <p:cNvSpPr txBox="1">
            <a:spLocks/>
          </p:cNvSpPr>
          <p:nvPr/>
        </p:nvSpPr>
        <p:spPr>
          <a:xfrm>
            <a:off x="9032848" y="2994387"/>
            <a:ext cx="1664518" cy="3671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200" dirty="0"/>
              <a:t>- SCSI(</a:t>
            </a:r>
            <a:r>
              <a:rPr lang="ko-KR" altLang="en-US" sz="1200" dirty="0" err="1"/>
              <a:t>스카시</a:t>
            </a:r>
            <a:r>
              <a:rPr lang="en-US" altLang="ko-KR" sz="1200" dirty="0"/>
              <a:t>) </a:t>
            </a:r>
            <a:r>
              <a:rPr lang="ko-KR" altLang="en-US" sz="1200" dirty="0"/>
              <a:t>선택</a:t>
            </a:r>
            <a:endParaRPr lang="en-US" altLang="ko-KR" sz="1200" dirty="0"/>
          </a:p>
        </p:txBody>
      </p:sp>
      <p:sp>
        <p:nvSpPr>
          <p:cNvPr id="28" name="제목 1">
            <a:extLst>
              <a:ext uri="{FF2B5EF4-FFF2-40B4-BE49-F238E27FC236}">
                <a16:creationId xmlns:a16="http://schemas.microsoft.com/office/drawing/2014/main" id="{2FCFFA0A-D040-696F-2565-D60C083339C6}"/>
              </a:ext>
            </a:extLst>
          </p:cNvPr>
          <p:cNvSpPr txBox="1">
            <a:spLocks/>
          </p:cNvSpPr>
          <p:nvPr/>
        </p:nvSpPr>
        <p:spPr>
          <a:xfrm>
            <a:off x="5878584" y="5620144"/>
            <a:ext cx="2516614" cy="3671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200" dirty="0"/>
              <a:t>- Create a new virtual disk </a:t>
            </a:r>
            <a:r>
              <a:rPr lang="ko-KR" altLang="en-US" sz="1200" dirty="0"/>
              <a:t>선택</a:t>
            </a:r>
            <a:endParaRPr lang="en-US" altLang="ko-KR" sz="1200" dirty="0"/>
          </a:p>
        </p:txBody>
      </p:sp>
      <p:sp>
        <p:nvSpPr>
          <p:cNvPr id="30" name="제목 1">
            <a:extLst>
              <a:ext uri="{FF2B5EF4-FFF2-40B4-BE49-F238E27FC236}">
                <a16:creationId xmlns:a16="http://schemas.microsoft.com/office/drawing/2014/main" id="{B616668A-1332-799E-D2F8-AF973733BFE9}"/>
              </a:ext>
            </a:extLst>
          </p:cNvPr>
          <p:cNvSpPr txBox="1">
            <a:spLocks/>
          </p:cNvSpPr>
          <p:nvPr/>
        </p:nvSpPr>
        <p:spPr>
          <a:xfrm>
            <a:off x="9010404" y="5620144"/>
            <a:ext cx="2516614" cy="3671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200" dirty="0"/>
              <a:t>- 80GB</a:t>
            </a:r>
            <a:r>
              <a:rPr lang="ko-KR" altLang="en-US" sz="1200" dirty="0"/>
              <a:t>로 수정 및 </a:t>
            </a:r>
            <a:r>
              <a:rPr lang="en-US" altLang="ko-KR" sz="1200" dirty="0"/>
              <a:t>single file </a:t>
            </a:r>
            <a:r>
              <a:rPr lang="ko-KR" altLang="en-US" sz="1200" dirty="0"/>
              <a:t>선택</a:t>
            </a:r>
            <a:endParaRPr lang="en-US" altLang="ko-KR" sz="1200" dirty="0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518B45DF-07D5-4EFE-B7C4-85A725E01CBE}"/>
              </a:ext>
            </a:extLst>
          </p:cNvPr>
          <p:cNvCxnSpPr>
            <a:cxnSpLocks/>
            <a:stCxn id="9" idx="3"/>
            <a:endCxn id="13" idx="1"/>
          </p:cNvCxnSpPr>
          <p:nvPr/>
        </p:nvCxnSpPr>
        <p:spPr>
          <a:xfrm>
            <a:off x="8395198" y="1871077"/>
            <a:ext cx="668641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연결선: 꺾임 34">
            <a:extLst>
              <a:ext uri="{FF2B5EF4-FFF2-40B4-BE49-F238E27FC236}">
                <a16:creationId xmlns:a16="http://schemas.microsoft.com/office/drawing/2014/main" id="{4E9FA897-DA06-653F-D598-3EDF7995AA31}"/>
              </a:ext>
            </a:extLst>
          </p:cNvPr>
          <p:cNvCxnSpPr>
            <a:cxnSpLocks/>
            <a:stCxn id="13" idx="3"/>
            <a:endCxn id="17" idx="3"/>
          </p:cNvCxnSpPr>
          <p:nvPr/>
        </p:nvCxnSpPr>
        <p:spPr>
          <a:xfrm>
            <a:off x="11559148" y="1871077"/>
            <a:ext cx="12700" cy="2639772"/>
          </a:xfrm>
          <a:prstGeom prst="bentConnector3">
            <a:avLst>
              <a:gd name="adj1" fmla="val 180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C71B3F56-54A0-6B86-712E-2169052D7AD1}"/>
              </a:ext>
            </a:extLst>
          </p:cNvPr>
          <p:cNvCxnSpPr>
            <a:cxnSpLocks/>
            <a:stCxn id="17" idx="1"/>
            <a:endCxn id="15" idx="3"/>
          </p:cNvCxnSpPr>
          <p:nvPr/>
        </p:nvCxnSpPr>
        <p:spPr>
          <a:xfrm flipH="1">
            <a:off x="8384231" y="4510849"/>
            <a:ext cx="679608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그림 42">
            <a:extLst>
              <a:ext uri="{FF2B5EF4-FFF2-40B4-BE49-F238E27FC236}">
                <a16:creationId xmlns:a16="http://schemas.microsoft.com/office/drawing/2014/main" id="{DB8DE89A-EBA6-7BFE-9F55-5FB8B79173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3611" y="2585783"/>
            <a:ext cx="3224984" cy="1413692"/>
          </a:xfrm>
          <a:prstGeom prst="rect">
            <a:avLst/>
          </a:prstGeom>
        </p:spPr>
      </p:pic>
      <p:sp>
        <p:nvSpPr>
          <p:cNvPr id="44" name="타원 43">
            <a:extLst>
              <a:ext uri="{FF2B5EF4-FFF2-40B4-BE49-F238E27FC236}">
                <a16:creationId xmlns:a16="http://schemas.microsoft.com/office/drawing/2014/main" id="{E3EA027C-2C5C-2E38-9190-246CFEF0F2F8}"/>
              </a:ext>
            </a:extLst>
          </p:cNvPr>
          <p:cNvSpPr/>
          <p:nvPr/>
        </p:nvSpPr>
        <p:spPr>
          <a:xfrm>
            <a:off x="864066" y="964734"/>
            <a:ext cx="2046914" cy="131707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화살표: 아래쪽 44">
            <a:extLst>
              <a:ext uri="{FF2B5EF4-FFF2-40B4-BE49-F238E27FC236}">
                <a16:creationId xmlns:a16="http://schemas.microsoft.com/office/drawing/2014/main" id="{38B5895D-AED7-3F13-3A48-F8C91257B217}"/>
              </a:ext>
            </a:extLst>
          </p:cNvPr>
          <p:cNvSpPr/>
          <p:nvPr/>
        </p:nvSpPr>
        <p:spPr>
          <a:xfrm>
            <a:off x="1694486" y="2201488"/>
            <a:ext cx="394283" cy="524934"/>
          </a:xfrm>
          <a:prstGeom prst="down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제목 1">
            <a:extLst>
              <a:ext uri="{FF2B5EF4-FFF2-40B4-BE49-F238E27FC236}">
                <a16:creationId xmlns:a16="http://schemas.microsoft.com/office/drawing/2014/main" id="{948BFC35-B44A-C603-92E9-CAF946CC2224}"/>
              </a:ext>
            </a:extLst>
          </p:cNvPr>
          <p:cNvSpPr txBox="1">
            <a:spLocks/>
          </p:cNvSpPr>
          <p:nvPr/>
        </p:nvSpPr>
        <p:spPr>
          <a:xfrm>
            <a:off x="2053200" y="2264544"/>
            <a:ext cx="513831" cy="3671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200">
                <a:solidFill>
                  <a:srgbClr val="FF0000"/>
                </a:solidFill>
              </a:rPr>
              <a:t>변경</a:t>
            </a:r>
            <a:endParaRPr lang="en-US" altLang="ko-KR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69526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EDCA13B3-B223-C4A8-11D0-8E20A40D058A}"/>
              </a:ext>
            </a:extLst>
          </p:cNvPr>
          <p:cNvSpPr txBox="1">
            <a:spLocks/>
          </p:cNvSpPr>
          <p:nvPr/>
        </p:nvSpPr>
        <p:spPr>
          <a:xfrm>
            <a:off x="1040934" y="115515"/>
            <a:ext cx="6215543" cy="6737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200" dirty="0"/>
              <a:t>가상머신 </a:t>
            </a:r>
            <a:r>
              <a:rPr lang="en-US" altLang="ko-KR" sz="2200" dirty="0"/>
              <a:t>4</a:t>
            </a:r>
            <a:r>
              <a:rPr lang="ko-KR" altLang="en-US" sz="2200" dirty="0"/>
              <a:t>대 생성</a:t>
            </a:r>
            <a:r>
              <a:rPr lang="en-US" altLang="ko-KR" sz="2200" dirty="0">
                <a:solidFill>
                  <a:srgbClr val="FF0000"/>
                </a:solidFill>
              </a:rPr>
              <a:t>(</a:t>
            </a:r>
            <a:r>
              <a:rPr lang="ko-KR" altLang="en-US" sz="2200" dirty="0">
                <a:solidFill>
                  <a:srgbClr val="FF0000"/>
                </a:solidFill>
              </a:rPr>
              <a:t>실습</a:t>
            </a:r>
            <a:r>
              <a:rPr lang="en-US" altLang="ko-KR" sz="2200" dirty="0">
                <a:solidFill>
                  <a:srgbClr val="FF0000"/>
                </a:solidFill>
              </a:rPr>
              <a:t>)</a:t>
            </a:r>
            <a:endParaRPr lang="ko-KR" altLang="en-US" sz="2200" dirty="0">
              <a:solidFill>
                <a:srgbClr val="FF0000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02EFFC1-24E8-92B9-6862-08EAC6E51E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0262" y="738893"/>
            <a:ext cx="6375958" cy="4915949"/>
          </a:xfrm>
          <a:prstGeom prst="rect">
            <a:avLst/>
          </a:prstGeom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59FE17C2-A655-0EC6-C399-22269CEE832A}"/>
              </a:ext>
            </a:extLst>
          </p:cNvPr>
          <p:cNvSpPr txBox="1">
            <a:spLocks/>
          </p:cNvSpPr>
          <p:nvPr/>
        </p:nvSpPr>
        <p:spPr>
          <a:xfrm>
            <a:off x="980112" y="5738069"/>
            <a:ext cx="10252747" cy="1124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800" dirty="0"/>
              <a:t>〮 4</a:t>
            </a:r>
            <a:r>
              <a:rPr lang="ko-KR" altLang="en-US" sz="1800" dirty="0"/>
              <a:t>개의 가상머신의 하드웨어 사양</a:t>
            </a:r>
            <a:endParaRPr lang="en-US" altLang="ko-KR" sz="1800" dirty="0"/>
          </a:p>
          <a:p>
            <a:endParaRPr lang="en-US" altLang="ko-KR" sz="1800" dirty="0"/>
          </a:p>
          <a:p>
            <a:r>
              <a:rPr lang="en-US" altLang="ko-KR" sz="1800" dirty="0"/>
              <a:t>〮 </a:t>
            </a:r>
            <a:r>
              <a:rPr lang="ko-KR" altLang="en-US" sz="1800" dirty="0"/>
              <a:t>앞서 </a:t>
            </a:r>
            <a:r>
              <a:rPr lang="en-US" altLang="ko-KR" sz="1800" dirty="0"/>
              <a:t>Server </a:t>
            </a:r>
            <a:r>
              <a:rPr lang="ko-KR" altLang="en-US" sz="1800" dirty="0"/>
              <a:t>가상머신을 설정한 방식으로 나머지 </a:t>
            </a:r>
            <a:r>
              <a:rPr lang="en-US" altLang="ko-KR" sz="1800" dirty="0"/>
              <a:t>3</a:t>
            </a:r>
            <a:r>
              <a:rPr lang="ko-KR" altLang="en-US" sz="1800" dirty="0"/>
              <a:t>개의 가상머신 설정</a:t>
            </a:r>
            <a:endParaRPr lang="en-US" altLang="ko-KR" sz="1800" dirty="0"/>
          </a:p>
        </p:txBody>
      </p:sp>
    </p:spTree>
    <p:extLst>
      <p:ext uri="{BB962C8B-B14F-4D97-AF65-F5344CB8AC3E}">
        <p14:creationId xmlns:p14="http://schemas.microsoft.com/office/powerpoint/2010/main" val="33465860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42FA9594-D59E-D592-9305-7F5A2B6F39A8}"/>
              </a:ext>
            </a:extLst>
          </p:cNvPr>
          <p:cNvSpPr txBox="1">
            <a:spLocks/>
          </p:cNvSpPr>
          <p:nvPr/>
        </p:nvSpPr>
        <p:spPr>
          <a:xfrm>
            <a:off x="1040934" y="551743"/>
            <a:ext cx="6215543" cy="6737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200" dirty="0"/>
              <a:t>2-6. </a:t>
            </a:r>
            <a:r>
              <a:rPr lang="en-US" altLang="ko-KR" sz="2200" dirty="0" err="1"/>
              <a:t>Vmware</a:t>
            </a:r>
            <a:r>
              <a:rPr lang="en-US" altLang="ko-KR" sz="2200" dirty="0"/>
              <a:t> </a:t>
            </a:r>
            <a:r>
              <a:rPr lang="ko-KR" altLang="en-US" sz="2200" dirty="0"/>
              <a:t>특징 </a:t>
            </a:r>
            <a:r>
              <a:rPr lang="en-US" altLang="ko-KR" sz="2200" dirty="0"/>
              <a:t>(</a:t>
            </a:r>
            <a:r>
              <a:rPr lang="ko-KR" altLang="en-US" sz="2200" dirty="0"/>
              <a:t>가상머신 장점</a:t>
            </a:r>
            <a:r>
              <a:rPr lang="en-US" altLang="ko-KR" sz="2200" dirty="0"/>
              <a:t>)</a:t>
            </a:r>
            <a:endParaRPr lang="ko-KR" altLang="en-US" sz="22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C227F54-A2FA-E436-3D38-FC9A1428A4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9670" y="1429103"/>
            <a:ext cx="5800381" cy="2347773"/>
          </a:xfrm>
          <a:prstGeom prst="rect">
            <a:avLst/>
          </a:prstGeom>
        </p:spPr>
      </p:pic>
      <p:sp>
        <p:nvSpPr>
          <p:cNvPr id="9" name="제목 1">
            <a:extLst>
              <a:ext uri="{FF2B5EF4-FFF2-40B4-BE49-F238E27FC236}">
                <a16:creationId xmlns:a16="http://schemas.microsoft.com/office/drawing/2014/main" id="{9AD6B166-6099-6ED6-DB7B-2C0633D87B33}"/>
              </a:ext>
            </a:extLst>
          </p:cNvPr>
          <p:cNvSpPr txBox="1">
            <a:spLocks/>
          </p:cNvSpPr>
          <p:nvPr/>
        </p:nvSpPr>
        <p:spPr>
          <a:xfrm>
            <a:off x="845888" y="4167061"/>
            <a:ext cx="10252747" cy="224212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800" dirty="0"/>
              <a:t>〮 1</a:t>
            </a:r>
            <a:r>
              <a:rPr lang="ko-KR" altLang="en-US" sz="1800" dirty="0"/>
              <a:t>대의 </a:t>
            </a:r>
            <a:r>
              <a:rPr lang="en-US" altLang="ko-KR" sz="1800" dirty="0"/>
              <a:t>PC</a:t>
            </a:r>
            <a:r>
              <a:rPr lang="ko-KR" altLang="en-US" sz="1800" dirty="0"/>
              <a:t>로도 실무 환경과 거의 비슷한 네트워크 컴퓨터 환경의 구성 가능</a:t>
            </a:r>
            <a:endParaRPr lang="en-US" altLang="ko-KR" sz="1800" dirty="0"/>
          </a:p>
          <a:p>
            <a:endParaRPr lang="en-US" altLang="ko-KR" sz="1800" dirty="0"/>
          </a:p>
          <a:p>
            <a:r>
              <a:rPr lang="en-US" altLang="ko-KR" sz="1800" dirty="0"/>
              <a:t>〮 </a:t>
            </a:r>
            <a:r>
              <a:rPr lang="ko-KR" altLang="en-US" sz="1800" dirty="0"/>
              <a:t>운영체제의 특정 시점을 저장하는 스냅숏 기능 사용 가능</a:t>
            </a:r>
            <a:endParaRPr lang="en-US" altLang="ko-KR" sz="1800" dirty="0"/>
          </a:p>
          <a:p>
            <a:endParaRPr lang="en-US" altLang="ko-KR" sz="1800" dirty="0"/>
          </a:p>
          <a:p>
            <a:r>
              <a:rPr lang="en-US" altLang="ko-KR" sz="1800" dirty="0"/>
              <a:t>〮</a:t>
            </a:r>
            <a:r>
              <a:rPr lang="ko-KR" altLang="en-US" sz="1800" dirty="0"/>
              <a:t> 하드디스크 </a:t>
            </a:r>
            <a:r>
              <a:rPr lang="ko-KR" altLang="en-US" sz="1800" dirty="0" err="1"/>
              <a:t>드의</a:t>
            </a:r>
            <a:r>
              <a:rPr lang="ko-KR" altLang="en-US" sz="1800" dirty="0"/>
              <a:t> 하드웨어를 사용자 마음대로 여러 새 장착해 테스트 가능</a:t>
            </a:r>
            <a:endParaRPr lang="en-US" altLang="ko-KR" sz="1800" dirty="0"/>
          </a:p>
          <a:p>
            <a:endParaRPr lang="en-US" altLang="ko-KR" sz="1800" dirty="0"/>
          </a:p>
          <a:p>
            <a:r>
              <a:rPr lang="en-US" altLang="ko-KR" sz="1800" dirty="0"/>
              <a:t>〮 </a:t>
            </a:r>
            <a:r>
              <a:rPr lang="ko-KR" altLang="en-US" sz="1800" dirty="0"/>
              <a:t>현재 </a:t>
            </a:r>
            <a:r>
              <a:rPr lang="en-US" altLang="ko-KR" sz="1800" dirty="0"/>
              <a:t>PC </a:t>
            </a:r>
            <a:r>
              <a:rPr lang="ko-KR" altLang="en-US" sz="1800" dirty="0"/>
              <a:t>상태를 그대로 저장해 놓고</a:t>
            </a:r>
            <a:r>
              <a:rPr lang="en-US" altLang="ko-KR" sz="1800" dirty="0"/>
              <a:t>, </a:t>
            </a:r>
            <a:r>
              <a:rPr lang="ko-KR" altLang="en-US" sz="1800" dirty="0"/>
              <a:t>다음 </a:t>
            </a:r>
            <a:r>
              <a:rPr lang="ko-KR" altLang="en-US" sz="1800" dirty="0" err="1"/>
              <a:t>사용때</a:t>
            </a:r>
            <a:r>
              <a:rPr lang="ko-KR" altLang="en-US" sz="1800" dirty="0"/>
              <a:t> 이어서 구동 가능</a:t>
            </a:r>
            <a:r>
              <a:rPr lang="en-US" altLang="ko-KR" sz="1800" dirty="0"/>
              <a:t>(Suspend </a:t>
            </a:r>
            <a:r>
              <a:rPr lang="ko-KR" altLang="en-US" sz="1800" dirty="0"/>
              <a:t>기능</a:t>
            </a:r>
            <a:r>
              <a:rPr lang="en-US" altLang="ko-KR" sz="18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041418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6B788C88-15C2-2C51-BF5A-F4F56D430B31}"/>
              </a:ext>
            </a:extLst>
          </p:cNvPr>
          <p:cNvSpPr txBox="1">
            <a:spLocks/>
          </p:cNvSpPr>
          <p:nvPr/>
        </p:nvSpPr>
        <p:spPr>
          <a:xfrm>
            <a:off x="1040934" y="115515"/>
            <a:ext cx="6215543" cy="6737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200" dirty="0" err="1"/>
              <a:t>Vmware</a:t>
            </a:r>
            <a:r>
              <a:rPr lang="en-US" altLang="ko-KR" sz="2200" dirty="0"/>
              <a:t> Player </a:t>
            </a:r>
            <a:r>
              <a:rPr lang="ko-KR" altLang="en-US" sz="2200" dirty="0"/>
              <a:t>닫기 버튼의 기능</a:t>
            </a:r>
            <a:r>
              <a:rPr lang="en-US" altLang="ko-KR" sz="2200" dirty="0">
                <a:solidFill>
                  <a:srgbClr val="FF0000"/>
                </a:solidFill>
              </a:rPr>
              <a:t>(</a:t>
            </a:r>
            <a:r>
              <a:rPr lang="ko-KR" altLang="en-US" sz="2200" dirty="0">
                <a:solidFill>
                  <a:srgbClr val="FF0000"/>
                </a:solidFill>
              </a:rPr>
              <a:t>실습</a:t>
            </a:r>
            <a:r>
              <a:rPr lang="en-US" altLang="ko-KR" sz="2200" dirty="0">
                <a:solidFill>
                  <a:srgbClr val="FF0000"/>
                </a:solidFill>
              </a:rPr>
              <a:t>)</a:t>
            </a:r>
            <a:endParaRPr lang="ko-KR" altLang="en-US" sz="2200" dirty="0">
              <a:solidFill>
                <a:srgbClr val="FF0000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5C5A2DEC-286F-8143-FE40-0888229C86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859" y="1451585"/>
            <a:ext cx="7977092" cy="4210984"/>
          </a:xfrm>
          <a:prstGeom prst="rect">
            <a:avLst/>
          </a:prstGeom>
        </p:spPr>
      </p:pic>
      <p:sp>
        <p:nvSpPr>
          <p:cNvPr id="12" name="타원 11">
            <a:extLst>
              <a:ext uri="{FF2B5EF4-FFF2-40B4-BE49-F238E27FC236}">
                <a16:creationId xmlns:a16="http://schemas.microsoft.com/office/drawing/2014/main" id="{1950D011-C426-A305-E7E6-F4D91BAC8949}"/>
              </a:ext>
            </a:extLst>
          </p:cNvPr>
          <p:cNvSpPr/>
          <p:nvPr/>
        </p:nvSpPr>
        <p:spPr>
          <a:xfrm>
            <a:off x="4018325" y="1837189"/>
            <a:ext cx="293615" cy="28522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4FC4CA2F-1747-AF98-A8F1-F7ABDDD7CA5B}"/>
              </a:ext>
            </a:extLst>
          </p:cNvPr>
          <p:cNvCxnSpPr>
            <a:cxnSpLocks/>
          </p:cNvCxnSpPr>
          <p:nvPr/>
        </p:nvCxnSpPr>
        <p:spPr>
          <a:xfrm flipV="1">
            <a:off x="4311940" y="1065402"/>
            <a:ext cx="914400" cy="914400"/>
          </a:xfrm>
          <a:prstGeom prst="bentConnector3">
            <a:avLst>
              <a:gd name="adj1" fmla="val 49083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제목 1">
            <a:extLst>
              <a:ext uri="{FF2B5EF4-FFF2-40B4-BE49-F238E27FC236}">
                <a16:creationId xmlns:a16="http://schemas.microsoft.com/office/drawing/2014/main" id="{AD2AAFF5-4714-A0B5-C2BC-80F0AA9FE563}"/>
              </a:ext>
            </a:extLst>
          </p:cNvPr>
          <p:cNvSpPr txBox="1">
            <a:spLocks/>
          </p:cNvSpPr>
          <p:nvPr/>
        </p:nvSpPr>
        <p:spPr>
          <a:xfrm>
            <a:off x="5199424" y="891350"/>
            <a:ext cx="1664518" cy="3671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200" dirty="0"/>
              <a:t>전체 화면</a:t>
            </a:r>
            <a:r>
              <a:rPr lang="en-US" altLang="ko-KR" sz="1200" dirty="0"/>
              <a:t>/ </a:t>
            </a:r>
            <a:r>
              <a:rPr lang="ko-KR" altLang="en-US" sz="1200" dirty="0"/>
              <a:t>작은 화면</a:t>
            </a:r>
            <a:endParaRPr lang="en-US" altLang="ko-KR" sz="1200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CFED035D-13DF-CFB9-F488-A471498B14B6}"/>
              </a:ext>
            </a:extLst>
          </p:cNvPr>
          <p:cNvSpPr/>
          <p:nvPr/>
        </p:nvSpPr>
        <p:spPr>
          <a:xfrm>
            <a:off x="847287" y="4588778"/>
            <a:ext cx="570451" cy="56206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id="{5456C45D-3F7B-8C62-59F7-7D6DF0AD5036}"/>
              </a:ext>
            </a:extLst>
          </p:cNvPr>
          <p:cNvCxnSpPr>
            <a:stCxn id="18" idx="4"/>
          </p:cNvCxnSpPr>
          <p:nvPr/>
        </p:nvCxnSpPr>
        <p:spPr>
          <a:xfrm>
            <a:off x="1124124" y="5150840"/>
            <a:ext cx="914400" cy="914400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제목 1">
            <a:extLst>
              <a:ext uri="{FF2B5EF4-FFF2-40B4-BE49-F238E27FC236}">
                <a16:creationId xmlns:a16="http://schemas.microsoft.com/office/drawing/2014/main" id="{70E42F7E-AB63-22FD-688A-DFA0CC90534B}"/>
              </a:ext>
            </a:extLst>
          </p:cNvPr>
          <p:cNvSpPr txBox="1">
            <a:spLocks/>
          </p:cNvSpPr>
          <p:nvPr/>
        </p:nvSpPr>
        <p:spPr>
          <a:xfrm>
            <a:off x="2038524" y="5881668"/>
            <a:ext cx="3716322" cy="3671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200" dirty="0"/>
              <a:t>Ctrl + Alt</a:t>
            </a:r>
            <a:r>
              <a:rPr lang="ko-KR" altLang="en-US" sz="1200" dirty="0"/>
              <a:t>는 호스트</a:t>
            </a:r>
            <a:r>
              <a:rPr lang="en-US" altLang="ko-KR" sz="1200" dirty="0"/>
              <a:t>OS</a:t>
            </a:r>
            <a:r>
              <a:rPr lang="ko-KR" altLang="en-US" sz="1200" dirty="0"/>
              <a:t>와 가상머신의 포커스를 이동</a:t>
            </a:r>
            <a:endParaRPr lang="en-US" altLang="ko-KR" sz="1200" dirty="0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4EE7AE31-D7C5-1ECE-D611-344B2DA1A1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29955" y="2070354"/>
            <a:ext cx="2524517" cy="1479335"/>
          </a:xfrm>
          <a:prstGeom prst="rect">
            <a:avLst/>
          </a:prstGeom>
        </p:spPr>
      </p:pic>
      <p:sp>
        <p:nvSpPr>
          <p:cNvPr id="26" name="타원 25">
            <a:extLst>
              <a:ext uri="{FF2B5EF4-FFF2-40B4-BE49-F238E27FC236}">
                <a16:creationId xmlns:a16="http://schemas.microsoft.com/office/drawing/2014/main" id="{F5E4099A-30B5-1BE6-EE8B-B0C95256A418}"/>
              </a:ext>
            </a:extLst>
          </p:cNvPr>
          <p:cNvSpPr/>
          <p:nvPr/>
        </p:nvSpPr>
        <p:spPr>
          <a:xfrm>
            <a:off x="8121940" y="1585519"/>
            <a:ext cx="293615" cy="28522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연결선: 꺾임 27">
            <a:extLst>
              <a:ext uri="{FF2B5EF4-FFF2-40B4-BE49-F238E27FC236}">
                <a16:creationId xmlns:a16="http://schemas.microsoft.com/office/drawing/2014/main" id="{D14109C4-28E5-9F95-300F-628661522450}"/>
              </a:ext>
            </a:extLst>
          </p:cNvPr>
          <p:cNvCxnSpPr>
            <a:stCxn id="26" idx="6"/>
          </p:cNvCxnSpPr>
          <p:nvPr/>
        </p:nvCxnSpPr>
        <p:spPr>
          <a:xfrm>
            <a:off x="8415555" y="1728132"/>
            <a:ext cx="914400" cy="914400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제목 1">
            <a:extLst>
              <a:ext uri="{FF2B5EF4-FFF2-40B4-BE49-F238E27FC236}">
                <a16:creationId xmlns:a16="http://schemas.microsoft.com/office/drawing/2014/main" id="{CFFAEB49-C138-705F-54AA-E8990BBBDA46}"/>
              </a:ext>
            </a:extLst>
          </p:cNvPr>
          <p:cNvSpPr txBox="1">
            <a:spLocks/>
          </p:cNvSpPr>
          <p:nvPr/>
        </p:nvSpPr>
        <p:spPr>
          <a:xfrm>
            <a:off x="9329955" y="3541914"/>
            <a:ext cx="2524517" cy="132370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200" dirty="0"/>
              <a:t>- Suspend : PC </a:t>
            </a:r>
            <a:r>
              <a:rPr lang="ko-KR" altLang="en-US" sz="1200" dirty="0"/>
              <a:t>사용 상태를 그대로 저장해 두고</a:t>
            </a:r>
            <a:r>
              <a:rPr lang="en-US" altLang="ko-KR" sz="1200" dirty="0"/>
              <a:t>, </a:t>
            </a:r>
            <a:r>
              <a:rPr lang="ko-KR" altLang="en-US" sz="1200" dirty="0"/>
              <a:t>다음 </a:t>
            </a:r>
            <a:r>
              <a:rPr lang="ko-KR" altLang="en-US" sz="1200" dirty="0" err="1"/>
              <a:t>사용때</a:t>
            </a:r>
            <a:r>
              <a:rPr lang="ko-KR" altLang="en-US" sz="1200" dirty="0"/>
              <a:t> 이어서 구동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en-US" altLang="ko-KR" sz="1200" dirty="0"/>
              <a:t>- Power Off : </a:t>
            </a:r>
            <a:r>
              <a:rPr lang="ko-KR" altLang="en-US" sz="1200" dirty="0"/>
              <a:t>종료</a:t>
            </a:r>
            <a:endParaRPr lang="en-US" altLang="ko-KR" sz="1200" dirty="0"/>
          </a:p>
          <a:p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40466977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DD0D97C-4CC8-5889-D9CB-F3658D48EC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1074453"/>
            <a:ext cx="5055066" cy="3658472"/>
          </a:xfrm>
          <a:prstGeom prst="rect">
            <a:avLst/>
          </a:prstGeom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DF6D44D3-BEE7-786D-3689-00C4D217E3D8}"/>
              </a:ext>
            </a:extLst>
          </p:cNvPr>
          <p:cNvSpPr txBox="1">
            <a:spLocks/>
          </p:cNvSpPr>
          <p:nvPr/>
        </p:nvSpPr>
        <p:spPr>
          <a:xfrm>
            <a:off x="1040934" y="115515"/>
            <a:ext cx="6215543" cy="6737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200" dirty="0" err="1"/>
              <a:t>Vmware</a:t>
            </a:r>
            <a:r>
              <a:rPr lang="en-US" altLang="ko-KR" sz="2200" dirty="0"/>
              <a:t> Player </a:t>
            </a:r>
            <a:r>
              <a:rPr lang="ko-KR" altLang="en-US" sz="2200" dirty="0"/>
              <a:t>닫기 버튼의 기능</a:t>
            </a:r>
            <a:r>
              <a:rPr lang="en-US" altLang="ko-KR" sz="2200" dirty="0">
                <a:solidFill>
                  <a:srgbClr val="FF0000"/>
                </a:solidFill>
              </a:rPr>
              <a:t>(</a:t>
            </a:r>
            <a:r>
              <a:rPr lang="ko-KR" altLang="en-US" sz="2200" dirty="0">
                <a:solidFill>
                  <a:srgbClr val="FF0000"/>
                </a:solidFill>
              </a:rPr>
              <a:t>실습</a:t>
            </a:r>
            <a:r>
              <a:rPr lang="en-US" altLang="ko-KR" sz="2200" dirty="0">
                <a:solidFill>
                  <a:srgbClr val="FF0000"/>
                </a:solidFill>
              </a:rPr>
              <a:t>)</a:t>
            </a:r>
            <a:endParaRPr lang="ko-KR" altLang="en-US" sz="2200" dirty="0">
              <a:solidFill>
                <a:srgbClr val="FF0000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E19ECF1-7629-742E-4BF7-C9234B0BF0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7555" y="1074453"/>
            <a:ext cx="4367858" cy="3658472"/>
          </a:xfrm>
          <a:prstGeom prst="rect">
            <a:avLst/>
          </a:prstGeom>
        </p:spPr>
      </p:pic>
      <p:sp>
        <p:nvSpPr>
          <p:cNvPr id="11" name="제목 1">
            <a:extLst>
              <a:ext uri="{FF2B5EF4-FFF2-40B4-BE49-F238E27FC236}">
                <a16:creationId xmlns:a16="http://schemas.microsoft.com/office/drawing/2014/main" id="{D46CB2BD-8066-35E3-2A91-22F5C9AFAD8E}"/>
              </a:ext>
            </a:extLst>
          </p:cNvPr>
          <p:cNvSpPr txBox="1">
            <a:spLocks/>
          </p:cNvSpPr>
          <p:nvPr/>
        </p:nvSpPr>
        <p:spPr>
          <a:xfrm>
            <a:off x="862666" y="5293452"/>
            <a:ext cx="10252747" cy="1124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800" dirty="0"/>
              <a:t>〮 Suspend </a:t>
            </a:r>
            <a:r>
              <a:rPr lang="ko-KR" altLang="en-US" sz="1800" dirty="0"/>
              <a:t>상태일때는 그림</a:t>
            </a:r>
            <a:r>
              <a:rPr lang="en-US" altLang="ko-KR" sz="1800" dirty="0"/>
              <a:t>(1)</a:t>
            </a:r>
            <a:r>
              <a:rPr lang="ko-KR" altLang="en-US" sz="1800" dirty="0"/>
              <a:t>처럼  </a:t>
            </a:r>
            <a:r>
              <a:rPr lang="en-US" altLang="ko-KR" sz="1800" dirty="0"/>
              <a:t>State</a:t>
            </a:r>
            <a:r>
              <a:rPr lang="ko-KR" altLang="en-US" sz="1800" dirty="0"/>
              <a:t>에 해당 상태로 표기</a:t>
            </a:r>
            <a:endParaRPr lang="en-US" altLang="ko-KR" sz="1800" dirty="0"/>
          </a:p>
          <a:p>
            <a:endParaRPr lang="en-US" altLang="ko-KR" sz="1800" dirty="0"/>
          </a:p>
          <a:p>
            <a:r>
              <a:rPr lang="en-US" altLang="ko-KR" sz="1800" dirty="0"/>
              <a:t>〮 Suspend </a:t>
            </a:r>
            <a:r>
              <a:rPr lang="ko-KR" altLang="en-US" sz="1800" dirty="0"/>
              <a:t>상태일때는 그림</a:t>
            </a:r>
            <a:r>
              <a:rPr lang="en-US" altLang="ko-KR" sz="1800" dirty="0"/>
              <a:t>(2)</a:t>
            </a:r>
            <a:r>
              <a:rPr lang="ko-KR" altLang="en-US" sz="1800" dirty="0"/>
              <a:t>처럼 부품 변경이 불가함</a:t>
            </a:r>
            <a:endParaRPr lang="en-US" altLang="ko-KR" sz="18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C9256DA-0C2A-A3A7-7B4E-BED3AE3126A5}"/>
              </a:ext>
            </a:extLst>
          </p:cNvPr>
          <p:cNvSpPr txBox="1"/>
          <p:nvPr/>
        </p:nvSpPr>
        <p:spPr>
          <a:xfrm>
            <a:off x="3010599" y="4864262"/>
            <a:ext cx="10150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+mj-ea"/>
                <a:ea typeface="+mj-ea"/>
              </a:rPr>
              <a:t>- </a:t>
            </a:r>
            <a:r>
              <a:rPr lang="ko-KR" altLang="en-US" sz="1400" dirty="0">
                <a:latin typeface="+mj-ea"/>
                <a:ea typeface="+mj-ea"/>
              </a:rPr>
              <a:t>그림</a:t>
            </a:r>
            <a:r>
              <a:rPr lang="en-US" altLang="ko-KR" sz="1400" dirty="0">
                <a:latin typeface="+mj-ea"/>
                <a:ea typeface="+mj-ea"/>
              </a:rPr>
              <a:t>(1) -</a:t>
            </a:r>
            <a:endParaRPr lang="ko-KR" altLang="en-US" sz="1400" dirty="0">
              <a:latin typeface="+mj-ea"/>
              <a:ea typeface="+mj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8079B45-0359-4519-B7CE-31E9F0B73373}"/>
              </a:ext>
            </a:extLst>
          </p:cNvPr>
          <p:cNvSpPr txBox="1"/>
          <p:nvPr/>
        </p:nvSpPr>
        <p:spPr>
          <a:xfrm>
            <a:off x="8423950" y="4846131"/>
            <a:ext cx="10150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+mj-ea"/>
                <a:ea typeface="+mj-ea"/>
              </a:rPr>
              <a:t>- </a:t>
            </a:r>
            <a:r>
              <a:rPr lang="ko-KR" altLang="en-US" sz="1400" dirty="0">
                <a:latin typeface="+mj-ea"/>
                <a:ea typeface="+mj-ea"/>
              </a:rPr>
              <a:t>그림</a:t>
            </a:r>
            <a:r>
              <a:rPr lang="en-US" altLang="ko-KR" sz="1400" dirty="0">
                <a:latin typeface="+mj-ea"/>
                <a:ea typeface="+mj-ea"/>
              </a:rPr>
              <a:t>(2) -</a:t>
            </a:r>
            <a:endParaRPr lang="ko-KR" altLang="en-US" sz="14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6889068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BE83AD-A314-5471-DCC7-EB5CD03579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990600"/>
          </a:xfrm>
        </p:spPr>
        <p:txBody>
          <a:bodyPr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245EB21-DEA0-8D78-5319-B04AFC1894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2800" dirty="0">
                <a:latin typeface="+mj-ea"/>
                <a:ea typeface="+mj-ea"/>
              </a:rPr>
              <a:t>1. CentOS </a:t>
            </a:r>
            <a:r>
              <a:rPr lang="ko-KR" altLang="en-US" sz="2800" dirty="0">
                <a:latin typeface="+mj-ea"/>
                <a:ea typeface="+mj-ea"/>
              </a:rPr>
              <a:t>리눅스 간단 소개</a:t>
            </a:r>
            <a:endParaRPr lang="en-US" altLang="ko-KR" sz="2800" dirty="0">
              <a:latin typeface="+mj-ea"/>
              <a:ea typeface="+mj-ea"/>
            </a:endParaRPr>
          </a:p>
          <a:p>
            <a:endParaRPr lang="en-US" altLang="ko-KR" sz="2800" dirty="0">
              <a:latin typeface="+mj-ea"/>
              <a:ea typeface="+mj-ea"/>
            </a:endParaRPr>
          </a:p>
          <a:p>
            <a:r>
              <a:rPr lang="en-US" altLang="ko-KR" sz="2800" dirty="0">
                <a:latin typeface="+mj-ea"/>
                <a:ea typeface="+mj-ea"/>
              </a:rPr>
              <a:t>2.</a:t>
            </a:r>
            <a:r>
              <a:rPr lang="ko-KR" altLang="en-US" sz="2800" dirty="0">
                <a:latin typeface="+mj-ea"/>
                <a:ea typeface="+mj-ea"/>
              </a:rPr>
              <a:t> 실습 환경 구축</a:t>
            </a:r>
            <a:endParaRPr lang="en-US" altLang="ko-KR" sz="2800" dirty="0">
              <a:latin typeface="+mj-ea"/>
              <a:ea typeface="+mj-ea"/>
            </a:endParaRPr>
          </a:p>
          <a:p>
            <a:endParaRPr lang="en-US" altLang="ko-KR" sz="2800" dirty="0">
              <a:latin typeface="+mj-ea"/>
              <a:ea typeface="+mj-ea"/>
            </a:endParaRPr>
          </a:p>
          <a:p>
            <a:r>
              <a:rPr lang="en-US" altLang="ko-KR" sz="2800" dirty="0">
                <a:latin typeface="+mj-ea"/>
                <a:ea typeface="+mj-ea"/>
              </a:rPr>
              <a:t>3. CentOS8 </a:t>
            </a:r>
            <a:r>
              <a:rPr lang="ko-KR" altLang="en-US" sz="2800" dirty="0">
                <a:latin typeface="+mj-ea"/>
                <a:ea typeface="+mj-ea"/>
              </a:rPr>
              <a:t>리눅스 설치</a:t>
            </a:r>
            <a:endParaRPr lang="en-US" altLang="ko-KR" sz="2800" dirty="0">
              <a:latin typeface="+mj-ea"/>
              <a:ea typeface="+mj-ea"/>
            </a:endParaRPr>
          </a:p>
          <a:p>
            <a:pPr marL="0" indent="0">
              <a:buNone/>
            </a:pPr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4424182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F7842431-952B-0C87-D552-421D65C54ED7}"/>
              </a:ext>
            </a:extLst>
          </p:cNvPr>
          <p:cNvSpPr txBox="1">
            <a:spLocks/>
          </p:cNvSpPr>
          <p:nvPr/>
        </p:nvSpPr>
        <p:spPr>
          <a:xfrm>
            <a:off x="1040934" y="551743"/>
            <a:ext cx="6215543" cy="6737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200" dirty="0"/>
              <a:t>2-7. </a:t>
            </a:r>
            <a:r>
              <a:rPr lang="ko-KR" altLang="en-US" sz="2200" dirty="0"/>
              <a:t>네트워크 정보 파악과 변경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8BF2C66-2518-6558-0DCB-963A64C069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8294" y="1225455"/>
            <a:ext cx="7180952" cy="186666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BCB723A-48F2-0F99-F157-BB6F469375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0617" y="2943403"/>
            <a:ext cx="6695559" cy="2912392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E9F6A2A9-5CBE-E391-4BDD-15F7F8C33460}"/>
              </a:ext>
            </a:extLst>
          </p:cNvPr>
          <p:cNvSpPr/>
          <p:nvPr/>
        </p:nvSpPr>
        <p:spPr>
          <a:xfrm>
            <a:off x="4610100" y="2222462"/>
            <a:ext cx="2176594" cy="52550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3413CC9-3BBE-08CC-CDF7-9A06683C29A8}"/>
              </a:ext>
            </a:extLst>
          </p:cNvPr>
          <p:cNvSpPr/>
          <p:nvPr/>
        </p:nvSpPr>
        <p:spPr>
          <a:xfrm>
            <a:off x="5046820" y="4264819"/>
            <a:ext cx="2005035" cy="18573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제목 1">
            <a:extLst>
              <a:ext uri="{FF2B5EF4-FFF2-40B4-BE49-F238E27FC236}">
                <a16:creationId xmlns:a16="http://schemas.microsoft.com/office/drawing/2014/main" id="{FF129610-D980-341A-7993-27CD96D1FBA4}"/>
              </a:ext>
            </a:extLst>
          </p:cNvPr>
          <p:cNvSpPr txBox="1">
            <a:spLocks/>
          </p:cNvSpPr>
          <p:nvPr/>
        </p:nvSpPr>
        <p:spPr>
          <a:xfrm>
            <a:off x="1548466" y="5913576"/>
            <a:ext cx="10252747" cy="5620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800" dirty="0"/>
              <a:t>〮 </a:t>
            </a:r>
            <a:r>
              <a:rPr lang="ko-KR" altLang="en-US" sz="1800" dirty="0"/>
              <a:t>호스트 </a:t>
            </a:r>
            <a:r>
              <a:rPr lang="en-US" altLang="ko-KR" sz="1800" dirty="0"/>
              <a:t>OS</a:t>
            </a:r>
            <a:r>
              <a:rPr lang="ko-KR" altLang="en-US" sz="1800" dirty="0"/>
              <a:t>에서 </a:t>
            </a:r>
            <a:r>
              <a:rPr lang="en-US" altLang="ko-KR" sz="1800" dirty="0"/>
              <a:t>IP </a:t>
            </a:r>
            <a:r>
              <a:rPr lang="ko-KR" altLang="en-US" sz="1800" dirty="0"/>
              <a:t>정보 확인</a:t>
            </a:r>
            <a:endParaRPr lang="en-US" altLang="ko-KR" sz="1800" dirty="0"/>
          </a:p>
        </p:txBody>
      </p:sp>
    </p:spTree>
    <p:extLst>
      <p:ext uri="{BB962C8B-B14F-4D97-AF65-F5344CB8AC3E}">
        <p14:creationId xmlns:p14="http://schemas.microsoft.com/office/powerpoint/2010/main" val="34367039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97D2BE8-80E5-5944-00DF-3DC5C06793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366" y="1250330"/>
            <a:ext cx="4939134" cy="302449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10979C7-FE19-190A-7A12-7DE1C6B157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0740" y="302004"/>
            <a:ext cx="3213082" cy="295024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06988A8-8804-0731-6E3F-7F0C7C0761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4487" y="3570971"/>
            <a:ext cx="3222195" cy="2950242"/>
          </a:xfrm>
          <a:prstGeom prst="rect">
            <a:avLst/>
          </a:prstGeom>
        </p:spPr>
      </p:pic>
      <p:sp>
        <p:nvSpPr>
          <p:cNvPr id="9" name="제목 1">
            <a:extLst>
              <a:ext uri="{FF2B5EF4-FFF2-40B4-BE49-F238E27FC236}">
                <a16:creationId xmlns:a16="http://schemas.microsoft.com/office/drawing/2014/main" id="{DDD449F7-9F0A-8132-C7E4-67DCEADBF1D1}"/>
              </a:ext>
            </a:extLst>
          </p:cNvPr>
          <p:cNvSpPr txBox="1">
            <a:spLocks/>
          </p:cNvSpPr>
          <p:nvPr/>
        </p:nvSpPr>
        <p:spPr>
          <a:xfrm>
            <a:off x="456446" y="4404970"/>
            <a:ext cx="5281414" cy="677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dirty="0"/>
              <a:t>1. </a:t>
            </a:r>
            <a:r>
              <a:rPr lang="en-US" altLang="ko-KR" sz="1400" dirty="0" err="1"/>
              <a:t>Vmware</a:t>
            </a:r>
            <a:r>
              <a:rPr lang="en-US" altLang="ko-KR" sz="1400" dirty="0"/>
              <a:t> Workstation Pro</a:t>
            </a:r>
            <a:r>
              <a:rPr lang="ko-KR" altLang="en-US" sz="1400" dirty="0"/>
              <a:t> 실행 후 </a:t>
            </a:r>
            <a:r>
              <a:rPr lang="en-US" altLang="ko-KR" sz="1400" dirty="0"/>
              <a:t>Edit</a:t>
            </a:r>
            <a:r>
              <a:rPr lang="ko-KR" altLang="en-US" sz="1400" dirty="0"/>
              <a:t>란에 </a:t>
            </a:r>
            <a:r>
              <a:rPr lang="en-US" altLang="ko-KR" sz="1400" dirty="0"/>
              <a:t>Virtual Network Editor </a:t>
            </a:r>
            <a:r>
              <a:rPr lang="ko-KR" altLang="en-US" sz="1400" dirty="0"/>
              <a:t>선택 </a:t>
            </a:r>
            <a:endParaRPr lang="en-US" altLang="ko-KR" sz="1400" dirty="0"/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31087FCD-A9F6-6472-D990-E86518D87813}"/>
              </a:ext>
            </a:extLst>
          </p:cNvPr>
          <p:cNvSpPr txBox="1">
            <a:spLocks/>
          </p:cNvSpPr>
          <p:nvPr/>
        </p:nvSpPr>
        <p:spPr>
          <a:xfrm>
            <a:off x="9303266" y="512968"/>
            <a:ext cx="2385814" cy="24606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dirty="0"/>
              <a:t>2. Virtual Network Editor</a:t>
            </a:r>
            <a:r>
              <a:rPr lang="ko-KR" altLang="en-US" sz="1400" dirty="0"/>
              <a:t>에</a:t>
            </a:r>
            <a:endParaRPr lang="en-US" altLang="ko-KR" sz="1400" dirty="0"/>
          </a:p>
          <a:p>
            <a:r>
              <a:rPr lang="en-US" altLang="ko-KR" sz="1400" dirty="0"/>
              <a:t>   Change Settings </a:t>
            </a:r>
            <a:r>
              <a:rPr lang="ko-KR" altLang="en-US" sz="1400" dirty="0"/>
              <a:t>선택</a:t>
            </a:r>
            <a:r>
              <a:rPr lang="en-US" altLang="ko-KR" sz="1400" dirty="0"/>
              <a:t> </a:t>
            </a:r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65704217-D2E7-2DE5-7BDC-F90B687E79D7}"/>
              </a:ext>
            </a:extLst>
          </p:cNvPr>
          <p:cNvSpPr txBox="1">
            <a:spLocks/>
          </p:cNvSpPr>
          <p:nvPr/>
        </p:nvSpPr>
        <p:spPr>
          <a:xfrm>
            <a:off x="9303266" y="3882686"/>
            <a:ext cx="2385814" cy="24606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dirty="0"/>
              <a:t>3. VMnet8 </a:t>
            </a:r>
            <a:r>
              <a:rPr lang="ko-KR" altLang="en-US" sz="1400" dirty="0"/>
              <a:t>선택하여 하단에</a:t>
            </a:r>
            <a:endParaRPr lang="en-US" altLang="ko-KR" sz="1400" dirty="0"/>
          </a:p>
          <a:p>
            <a:r>
              <a:rPr lang="en-US" altLang="ko-KR" sz="1400" dirty="0"/>
              <a:t>   Subnet IP </a:t>
            </a:r>
            <a:r>
              <a:rPr lang="ko-KR" altLang="en-US" sz="1400" dirty="0"/>
              <a:t>변경</a:t>
            </a:r>
            <a:endParaRPr lang="en-US" altLang="ko-KR" sz="1400" dirty="0"/>
          </a:p>
          <a:p>
            <a:r>
              <a:rPr lang="en-US" altLang="ko-KR" sz="1400" dirty="0"/>
              <a:t>   (192.168.111.0)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C4809B4-90CC-B761-F727-0E3EA55A2428}"/>
              </a:ext>
            </a:extLst>
          </p:cNvPr>
          <p:cNvSpPr/>
          <p:nvPr/>
        </p:nvSpPr>
        <p:spPr>
          <a:xfrm>
            <a:off x="707231" y="1757643"/>
            <a:ext cx="1112043" cy="12830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B231D44-3197-FA46-6038-389664C979E3}"/>
              </a:ext>
            </a:extLst>
          </p:cNvPr>
          <p:cNvSpPr/>
          <p:nvPr/>
        </p:nvSpPr>
        <p:spPr>
          <a:xfrm>
            <a:off x="8498681" y="2941315"/>
            <a:ext cx="635141" cy="12830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9716867-A127-27A5-3DFA-D4D21555742E}"/>
              </a:ext>
            </a:extLst>
          </p:cNvPr>
          <p:cNvSpPr/>
          <p:nvPr/>
        </p:nvSpPr>
        <p:spPr>
          <a:xfrm>
            <a:off x="5990431" y="4125561"/>
            <a:ext cx="2827338" cy="12830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DAF017D-2899-9FAA-589C-F3A0D418989F}"/>
              </a:ext>
            </a:extLst>
          </p:cNvPr>
          <p:cNvSpPr/>
          <p:nvPr/>
        </p:nvSpPr>
        <p:spPr>
          <a:xfrm>
            <a:off x="5988913" y="6097583"/>
            <a:ext cx="1004818" cy="1535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56490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0CDB96F7-3F5D-B08D-E4EC-3D537F61CCAA}"/>
              </a:ext>
            </a:extLst>
          </p:cNvPr>
          <p:cNvSpPr txBox="1">
            <a:spLocks/>
          </p:cNvSpPr>
          <p:nvPr/>
        </p:nvSpPr>
        <p:spPr>
          <a:xfrm>
            <a:off x="862666" y="5444454"/>
            <a:ext cx="10252747" cy="13254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800" dirty="0"/>
              <a:t>〮 </a:t>
            </a:r>
            <a:r>
              <a:rPr lang="ko-KR" altLang="en-US" sz="1800" dirty="0"/>
              <a:t>호스트 </a:t>
            </a:r>
            <a:r>
              <a:rPr lang="en-US" altLang="ko-KR" sz="1800" dirty="0"/>
              <a:t>OS</a:t>
            </a:r>
            <a:r>
              <a:rPr lang="ko-KR" altLang="en-US" sz="1800" dirty="0"/>
              <a:t>에는 추가로 </a:t>
            </a:r>
            <a:r>
              <a:rPr lang="ko-KR" altLang="en-US" sz="1800" dirty="0" err="1"/>
              <a:t>랜카드</a:t>
            </a:r>
            <a:r>
              <a:rPr lang="en-US" altLang="ko-KR" sz="1800" dirty="0"/>
              <a:t>(192.168.111.1)</a:t>
            </a:r>
            <a:r>
              <a:rPr lang="ko-KR" altLang="en-US" sz="1800" dirty="0"/>
              <a:t>가 설치되어 </a:t>
            </a:r>
            <a:r>
              <a:rPr lang="en-US" altLang="ko-KR" sz="1800" dirty="0" err="1"/>
              <a:t>Vmware</a:t>
            </a:r>
            <a:r>
              <a:rPr lang="en-US" altLang="ko-KR" sz="1800" dirty="0"/>
              <a:t> </a:t>
            </a:r>
            <a:r>
              <a:rPr lang="ko-KR" altLang="en-US" sz="1800" dirty="0"/>
              <a:t>프로그램에 부여 함</a:t>
            </a:r>
            <a:endParaRPr lang="en-US" altLang="ko-KR" sz="1800" dirty="0"/>
          </a:p>
          <a:p>
            <a:endParaRPr lang="en-US" altLang="ko-KR" sz="1800" dirty="0"/>
          </a:p>
          <a:p>
            <a:r>
              <a:rPr lang="en-US" altLang="ko-KR" sz="1800" dirty="0"/>
              <a:t>〮 </a:t>
            </a:r>
            <a:r>
              <a:rPr lang="ko-KR" altLang="en-US" sz="1800" dirty="0"/>
              <a:t>게이트웨이 겸 </a:t>
            </a:r>
            <a:r>
              <a:rPr lang="en-US" altLang="ko-KR" sz="1800" dirty="0"/>
              <a:t>DNS </a:t>
            </a:r>
            <a:r>
              <a:rPr lang="ko-KR" altLang="en-US" sz="1800" dirty="0"/>
              <a:t>서버</a:t>
            </a:r>
            <a:r>
              <a:rPr lang="en-US" altLang="ko-KR" sz="1800" dirty="0"/>
              <a:t>(192.168.111.2)</a:t>
            </a:r>
            <a:r>
              <a:rPr lang="ko-KR" altLang="en-US" sz="1800" dirty="0"/>
              <a:t>는 고정 값</a:t>
            </a:r>
            <a:endParaRPr lang="en-US" altLang="ko-KR" sz="1800" dirty="0"/>
          </a:p>
          <a:p>
            <a:endParaRPr lang="en-US" altLang="ko-KR" sz="1800" dirty="0"/>
          </a:p>
          <a:p>
            <a:r>
              <a:rPr lang="en-US" altLang="ko-KR" sz="1800" dirty="0"/>
              <a:t>〮 DHCP </a:t>
            </a:r>
            <a:r>
              <a:rPr lang="ko-KR" altLang="en-US" sz="1800" dirty="0"/>
              <a:t>서버는 자동으로 다른 </a:t>
            </a:r>
            <a:r>
              <a:rPr lang="en-US" altLang="ko-KR" sz="1800" dirty="0"/>
              <a:t>PC</a:t>
            </a:r>
            <a:r>
              <a:rPr lang="ko-KR" altLang="en-US" sz="1800" dirty="0"/>
              <a:t>에 </a:t>
            </a:r>
            <a:r>
              <a:rPr lang="en-US" altLang="ko-KR" sz="1800" dirty="0"/>
              <a:t>IP</a:t>
            </a:r>
            <a:r>
              <a:rPr lang="ko-KR" altLang="en-US" sz="1800" dirty="0"/>
              <a:t>를 할당해 줌</a:t>
            </a:r>
            <a:endParaRPr lang="en-US" altLang="ko-KR" sz="18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385A1C4-36F9-63B5-A039-C76DCA85B3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1623" y="494951"/>
            <a:ext cx="4944362" cy="4551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560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id="{13BBEE57-07B3-22CF-1D59-329DB52308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32639"/>
          </a:xfrm>
        </p:spPr>
        <p:txBody>
          <a:bodyPr>
            <a:normAutofit/>
          </a:bodyPr>
          <a:lstStyle/>
          <a:p>
            <a:r>
              <a:rPr lang="en-US" altLang="ko-KR" sz="2800" dirty="0">
                <a:solidFill>
                  <a:schemeClr val="tx1"/>
                </a:solidFill>
              </a:rPr>
              <a:t>3. CentOS8 </a:t>
            </a:r>
            <a:r>
              <a:rPr lang="ko-KR" altLang="en-US" sz="2800" dirty="0">
                <a:solidFill>
                  <a:schemeClr val="tx1"/>
                </a:solidFill>
              </a:rPr>
              <a:t>리눅스 설치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B557F30-689E-3F99-6113-F975DFB891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342239"/>
            <a:ext cx="4255393" cy="3138000"/>
          </a:xfrm>
          <a:prstGeom prst="rect">
            <a:avLst/>
          </a:prstGeom>
        </p:spPr>
      </p:pic>
      <p:sp>
        <p:nvSpPr>
          <p:cNvPr id="14" name="제목 1">
            <a:extLst>
              <a:ext uri="{FF2B5EF4-FFF2-40B4-BE49-F238E27FC236}">
                <a16:creationId xmlns:a16="http://schemas.microsoft.com/office/drawing/2014/main" id="{4C78D13B-3E46-9CB5-9525-3DBB437D1F7E}"/>
              </a:ext>
            </a:extLst>
          </p:cNvPr>
          <p:cNvSpPr txBox="1">
            <a:spLocks/>
          </p:cNvSpPr>
          <p:nvPr/>
        </p:nvSpPr>
        <p:spPr>
          <a:xfrm>
            <a:off x="862666" y="4874003"/>
            <a:ext cx="10252747" cy="166102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800" dirty="0"/>
              <a:t>〮 </a:t>
            </a:r>
            <a:r>
              <a:rPr lang="ko-KR" altLang="en-US" sz="1800" dirty="0"/>
              <a:t>기본적으로는 </a:t>
            </a:r>
            <a:r>
              <a:rPr lang="en-US" altLang="ko-KR" sz="1800" u="sng" dirty="0">
                <a:solidFill>
                  <a:srgbClr val="FF00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www.centos.org</a:t>
            </a:r>
            <a:r>
              <a:rPr lang="ko-KR" altLang="en-US" sz="1800" dirty="0"/>
              <a:t>에서 </a:t>
            </a:r>
            <a:r>
              <a:rPr lang="en-US" altLang="ko-KR" sz="1800" dirty="0" err="1"/>
              <a:t>centOS</a:t>
            </a:r>
            <a:r>
              <a:rPr lang="ko-KR" altLang="en-US" sz="1800" dirty="0"/>
              <a:t>파일 다운로드</a:t>
            </a:r>
            <a:endParaRPr lang="en-US" altLang="ko-KR" sz="1800" dirty="0"/>
          </a:p>
          <a:p>
            <a:r>
              <a:rPr lang="ko-KR" altLang="en-US" sz="1800" dirty="0"/>
              <a:t> </a:t>
            </a:r>
            <a:endParaRPr lang="en-US" altLang="ko-KR" sz="1800" dirty="0"/>
          </a:p>
          <a:p>
            <a:r>
              <a:rPr lang="en-US" altLang="ko-KR" sz="1800" dirty="0"/>
              <a:t>〮 </a:t>
            </a:r>
            <a:r>
              <a:rPr lang="ko-KR" altLang="en-US" sz="1800" dirty="0"/>
              <a:t>강의 기준으로는 카페</a:t>
            </a:r>
            <a:r>
              <a:rPr lang="en-US" altLang="ko-KR" sz="1800" dirty="0"/>
              <a:t>(</a:t>
            </a:r>
            <a:r>
              <a:rPr lang="en-US" altLang="ko-KR" sz="180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https://cafe.naver.com/thisislinux</a:t>
            </a:r>
            <a:r>
              <a:rPr lang="en-US" altLang="ko-KR" sz="1800" dirty="0"/>
              <a:t>)</a:t>
            </a:r>
            <a:r>
              <a:rPr lang="ko-KR" altLang="en-US" sz="1800" dirty="0"/>
              <a:t>에서 </a:t>
            </a:r>
            <a:r>
              <a:rPr lang="en-US" altLang="ko-KR" sz="1800" dirty="0" err="1"/>
              <a:t>centOS</a:t>
            </a:r>
            <a:r>
              <a:rPr lang="ko-KR" altLang="en-US" sz="1800" dirty="0"/>
              <a:t>파일 다운로드 </a:t>
            </a:r>
            <a:endParaRPr lang="en-US" altLang="ko-KR" sz="18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7388A28-BCC4-AA78-A41E-EA3C4443F357}"/>
              </a:ext>
            </a:extLst>
          </p:cNvPr>
          <p:cNvSpPr txBox="1"/>
          <p:nvPr/>
        </p:nvSpPr>
        <p:spPr>
          <a:xfrm>
            <a:off x="1726500" y="4720113"/>
            <a:ext cx="21570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+mj-ea"/>
                <a:ea typeface="+mj-ea"/>
              </a:rPr>
              <a:t>- </a:t>
            </a:r>
            <a:r>
              <a:rPr lang="en-US" altLang="ko-KR" sz="1400" dirty="0" err="1">
                <a:latin typeface="+mj-ea"/>
                <a:ea typeface="+mj-ea"/>
              </a:rPr>
              <a:t>centOS</a:t>
            </a:r>
            <a:r>
              <a:rPr lang="en-US" altLang="ko-KR" sz="1400" dirty="0">
                <a:latin typeface="+mj-ea"/>
                <a:ea typeface="+mj-ea"/>
              </a:rPr>
              <a:t> </a:t>
            </a:r>
            <a:r>
              <a:rPr lang="ko-KR" altLang="en-US" sz="1400" dirty="0">
                <a:latin typeface="+mj-ea"/>
                <a:ea typeface="+mj-ea"/>
              </a:rPr>
              <a:t>공식 사이트 </a:t>
            </a:r>
            <a:r>
              <a:rPr lang="en-US" altLang="ko-KR" sz="1400" dirty="0">
                <a:latin typeface="+mj-ea"/>
                <a:ea typeface="+mj-ea"/>
              </a:rPr>
              <a:t>-</a:t>
            </a:r>
            <a:r>
              <a:rPr lang="ko-KR" altLang="en-US" sz="1400" dirty="0">
                <a:latin typeface="+mj-ea"/>
                <a:ea typeface="+mj-ea"/>
              </a:rPr>
              <a:t>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8096010-4DDE-5B96-F625-E5277AAD6D33}"/>
              </a:ext>
            </a:extLst>
          </p:cNvPr>
          <p:cNvSpPr txBox="1"/>
          <p:nvPr/>
        </p:nvSpPr>
        <p:spPr>
          <a:xfrm>
            <a:off x="7737027" y="4720113"/>
            <a:ext cx="12741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+mj-ea"/>
                <a:ea typeface="+mj-ea"/>
              </a:rPr>
              <a:t>- </a:t>
            </a:r>
            <a:r>
              <a:rPr lang="ko-KR" altLang="en-US" sz="1400" dirty="0">
                <a:latin typeface="+mj-ea"/>
                <a:ea typeface="+mj-ea"/>
              </a:rPr>
              <a:t>강의 카페 </a:t>
            </a:r>
            <a:r>
              <a:rPr lang="en-US" altLang="ko-KR" sz="1400" dirty="0">
                <a:latin typeface="+mj-ea"/>
                <a:ea typeface="+mj-ea"/>
              </a:rPr>
              <a:t>-</a:t>
            </a:r>
            <a:r>
              <a:rPr lang="ko-KR" altLang="en-US" sz="1400" dirty="0">
                <a:latin typeface="+mj-ea"/>
                <a:ea typeface="+mj-ea"/>
              </a:rPr>
              <a:t> 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5A4DCA40-017C-70E6-7F28-1AA85115A7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8620" y="1351290"/>
            <a:ext cx="4677958" cy="3138000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2DF6BE6B-65A8-A39D-C3AF-176588BF9851}"/>
              </a:ext>
            </a:extLst>
          </p:cNvPr>
          <p:cNvSpPr/>
          <p:nvPr/>
        </p:nvSpPr>
        <p:spPr>
          <a:xfrm>
            <a:off x="6077929" y="2124513"/>
            <a:ext cx="3360171" cy="4173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5365FC7-E090-AD95-FBC8-BEA19836E291}"/>
              </a:ext>
            </a:extLst>
          </p:cNvPr>
          <p:cNvSpPr/>
          <p:nvPr/>
        </p:nvSpPr>
        <p:spPr>
          <a:xfrm>
            <a:off x="8332180" y="1857813"/>
            <a:ext cx="2101284" cy="2413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화살표: 오른쪽으로 구부러짐 25">
            <a:extLst>
              <a:ext uri="{FF2B5EF4-FFF2-40B4-BE49-F238E27FC236}">
                <a16:creationId xmlns:a16="http://schemas.microsoft.com/office/drawing/2014/main" id="{802C68D8-74C4-7326-FBB8-D619C313C4DD}"/>
              </a:ext>
            </a:extLst>
          </p:cNvPr>
          <p:cNvSpPr/>
          <p:nvPr/>
        </p:nvSpPr>
        <p:spPr>
          <a:xfrm>
            <a:off x="5858620" y="2348889"/>
            <a:ext cx="304234" cy="1439323"/>
          </a:xfrm>
          <a:prstGeom prst="curved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C59EDEB-5653-DAC5-8F43-2E333F0B9490}"/>
              </a:ext>
            </a:extLst>
          </p:cNvPr>
          <p:cNvSpPr txBox="1"/>
          <p:nvPr/>
        </p:nvSpPr>
        <p:spPr>
          <a:xfrm>
            <a:off x="6107882" y="3569936"/>
            <a:ext cx="20897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  <a:latin typeface="+mj-ea"/>
                <a:ea typeface="+mj-ea"/>
              </a:rPr>
              <a:t>1</a:t>
            </a:r>
            <a:r>
              <a:rPr lang="ko-KR" altLang="en-US" sz="1200" dirty="0">
                <a:solidFill>
                  <a:srgbClr val="FF0000"/>
                </a:solidFill>
                <a:latin typeface="+mj-ea"/>
                <a:ea typeface="+mj-ea"/>
              </a:rPr>
              <a:t>개 택하여 다운로드</a:t>
            </a:r>
          </a:p>
        </p:txBody>
      </p:sp>
      <p:sp>
        <p:nvSpPr>
          <p:cNvPr id="30" name="화살표: 왼쪽으로 구부러짐 29">
            <a:extLst>
              <a:ext uri="{FF2B5EF4-FFF2-40B4-BE49-F238E27FC236}">
                <a16:creationId xmlns:a16="http://schemas.microsoft.com/office/drawing/2014/main" id="{4486D954-6AC2-389F-1962-58DA28DCF79F}"/>
              </a:ext>
            </a:extLst>
          </p:cNvPr>
          <p:cNvSpPr/>
          <p:nvPr/>
        </p:nvSpPr>
        <p:spPr>
          <a:xfrm>
            <a:off x="10433464" y="1978463"/>
            <a:ext cx="304234" cy="1809749"/>
          </a:xfrm>
          <a:prstGeom prst="curved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51D3803-A1F6-3941-9105-A1D3883DBB04}"/>
              </a:ext>
            </a:extLst>
          </p:cNvPr>
          <p:cNvSpPr txBox="1"/>
          <p:nvPr/>
        </p:nvSpPr>
        <p:spPr>
          <a:xfrm>
            <a:off x="8374088" y="3569936"/>
            <a:ext cx="21869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FF0000"/>
                </a:solidFill>
                <a:latin typeface="+mj-ea"/>
                <a:ea typeface="+mj-ea"/>
              </a:rPr>
              <a:t>다운받은 </a:t>
            </a:r>
            <a:r>
              <a:rPr lang="en-US" altLang="ko-KR" sz="1200" dirty="0">
                <a:solidFill>
                  <a:srgbClr val="FF0000"/>
                </a:solidFill>
                <a:latin typeface="+mj-ea"/>
                <a:ea typeface="+mj-ea"/>
              </a:rPr>
              <a:t>ISO</a:t>
            </a:r>
            <a:r>
              <a:rPr lang="ko-KR" altLang="en-US" sz="1200" dirty="0">
                <a:solidFill>
                  <a:srgbClr val="FF0000"/>
                </a:solidFill>
                <a:latin typeface="+mj-ea"/>
                <a:ea typeface="+mj-ea"/>
              </a:rPr>
              <a:t>파일 정상 유무 확인 프로그램 </a:t>
            </a:r>
          </a:p>
        </p:txBody>
      </p:sp>
    </p:spTree>
    <p:extLst>
      <p:ext uri="{BB962C8B-B14F-4D97-AF65-F5344CB8AC3E}">
        <p14:creationId xmlns:p14="http://schemas.microsoft.com/office/powerpoint/2010/main" val="4645142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2AD2CE6E-9BBF-F2F0-6524-DD0F1FA2F43C}"/>
              </a:ext>
            </a:extLst>
          </p:cNvPr>
          <p:cNvSpPr txBox="1">
            <a:spLocks/>
          </p:cNvSpPr>
          <p:nvPr/>
        </p:nvSpPr>
        <p:spPr>
          <a:xfrm>
            <a:off x="1040934" y="551743"/>
            <a:ext cx="6215543" cy="6737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200" dirty="0"/>
              <a:t>3-1. centOS8 ISO </a:t>
            </a:r>
            <a:r>
              <a:rPr lang="ko-KR" altLang="en-US" sz="2200" dirty="0"/>
              <a:t>파일 다운로드 및 검사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54090201-EF29-4D44-52B9-FE11CA5041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795" y="1225455"/>
            <a:ext cx="5556968" cy="4319668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B40A940D-BEDB-E56A-9135-A0B8434AD555}"/>
              </a:ext>
            </a:extLst>
          </p:cNvPr>
          <p:cNvSpPr/>
          <p:nvPr/>
        </p:nvSpPr>
        <p:spPr>
          <a:xfrm>
            <a:off x="1905928" y="1956587"/>
            <a:ext cx="1814648" cy="17115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화살표: 오른쪽으로 구부러짐 21">
            <a:extLst>
              <a:ext uri="{FF2B5EF4-FFF2-40B4-BE49-F238E27FC236}">
                <a16:creationId xmlns:a16="http://schemas.microsoft.com/office/drawing/2014/main" id="{1D92037F-3A7E-AB55-11E1-4A45137119F6}"/>
              </a:ext>
            </a:extLst>
          </p:cNvPr>
          <p:cNvSpPr/>
          <p:nvPr/>
        </p:nvSpPr>
        <p:spPr>
          <a:xfrm>
            <a:off x="1556336" y="2042166"/>
            <a:ext cx="349592" cy="1030453"/>
          </a:xfrm>
          <a:prstGeom prst="curved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7B8A49A-3B50-2BFB-0AD8-D2F341D368C4}"/>
              </a:ext>
            </a:extLst>
          </p:cNvPr>
          <p:cNvSpPr txBox="1"/>
          <p:nvPr/>
        </p:nvSpPr>
        <p:spPr>
          <a:xfrm>
            <a:off x="754454" y="2404992"/>
            <a:ext cx="8982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FF0000"/>
                </a:solidFill>
                <a:latin typeface="+mj-ea"/>
                <a:ea typeface="+mj-ea"/>
              </a:rPr>
              <a:t>프로그램 실행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A1A427E-BA3A-C84D-CA99-80DF40BDBA5D}"/>
              </a:ext>
            </a:extLst>
          </p:cNvPr>
          <p:cNvSpPr/>
          <p:nvPr/>
        </p:nvSpPr>
        <p:spPr>
          <a:xfrm>
            <a:off x="4559300" y="2557392"/>
            <a:ext cx="504826" cy="17115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화살표: 왼쪽으로 구부러짐 26">
            <a:extLst>
              <a:ext uri="{FF2B5EF4-FFF2-40B4-BE49-F238E27FC236}">
                <a16:creationId xmlns:a16="http://schemas.microsoft.com/office/drawing/2014/main" id="{0AF96310-6283-B348-04B8-FAA759CAD4DA}"/>
              </a:ext>
            </a:extLst>
          </p:cNvPr>
          <p:cNvSpPr/>
          <p:nvPr/>
        </p:nvSpPr>
        <p:spPr>
          <a:xfrm>
            <a:off x="5064126" y="2635824"/>
            <a:ext cx="349592" cy="1184708"/>
          </a:xfrm>
          <a:prstGeom prst="curvedLeftArrow">
            <a:avLst>
              <a:gd name="adj1" fmla="val 25000"/>
              <a:gd name="adj2" fmla="val 50000"/>
              <a:gd name="adj3" fmla="val 40384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945C2A3-3965-ED7D-15F7-80648599A357}"/>
              </a:ext>
            </a:extLst>
          </p:cNvPr>
          <p:cNvSpPr/>
          <p:nvPr/>
        </p:nvSpPr>
        <p:spPr>
          <a:xfrm>
            <a:off x="3608954" y="3609497"/>
            <a:ext cx="2340996" cy="17115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A77FB1C-0596-0D2D-3F09-84811DC56CE9}"/>
              </a:ext>
            </a:extLst>
          </p:cNvPr>
          <p:cNvSpPr txBox="1"/>
          <p:nvPr/>
        </p:nvSpPr>
        <p:spPr>
          <a:xfrm>
            <a:off x="5329119" y="3154456"/>
            <a:ext cx="11879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FF0000"/>
                </a:solidFill>
                <a:latin typeface="+mj-ea"/>
                <a:ea typeface="+mj-ea"/>
              </a:rPr>
              <a:t>해당 </a:t>
            </a:r>
            <a:r>
              <a:rPr lang="en-US" altLang="ko-KR" sz="1200" dirty="0">
                <a:solidFill>
                  <a:srgbClr val="FF0000"/>
                </a:solidFill>
                <a:latin typeface="+mj-ea"/>
                <a:ea typeface="+mj-ea"/>
              </a:rPr>
              <a:t>ISO </a:t>
            </a:r>
            <a:r>
              <a:rPr lang="ko-KR" altLang="en-US" sz="1200" dirty="0">
                <a:solidFill>
                  <a:srgbClr val="FF0000"/>
                </a:solidFill>
                <a:latin typeface="+mj-ea"/>
                <a:ea typeface="+mj-ea"/>
              </a:rPr>
              <a:t>파일 선택</a:t>
            </a:r>
            <a:r>
              <a:rPr lang="en-US" altLang="ko-KR" sz="1200" dirty="0">
                <a:solidFill>
                  <a:srgbClr val="FF0000"/>
                </a:solidFill>
                <a:latin typeface="+mj-ea"/>
                <a:ea typeface="+mj-ea"/>
              </a:rPr>
              <a:t> </a:t>
            </a:r>
            <a:endParaRPr lang="ko-KR" altLang="en-US" sz="1200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25353BB-2678-EE12-2F26-AF0B865D1C7D}"/>
              </a:ext>
            </a:extLst>
          </p:cNvPr>
          <p:cNvSpPr txBox="1"/>
          <p:nvPr/>
        </p:nvSpPr>
        <p:spPr>
          <a:xfrm>
            <a:off x="1585561" y="2337437"/>
            <a:ext cx="426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①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9CA1869-10A1-7911-78FA-28258B5A89AA}"/>
              </a:ext>
            </a:extLst>
          </p:cNvPr>
          <p:cNvSpPr txBox="1"/>
          <p:nvPr/>
        </p:nvSpPr>
        <p:spPr>
          <a:xfrm>
            <a:off x="4954811" y="3063503"/>
            <a:ext cx="426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②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B0C4E19-9900-5EA6-6173-2F25EB5BE9F6}"/>
              </a:ext>
            </a:extLst>
          </p:cNvPr>
          <p:cNvSpPr txBox="1"/>
          <p:nvPr/>
        </p:nvSpPr>
        <p:spPr>
          <a:xfrm>
            <a:off x="4986859" y="5215007"/>
            <a:ext cx="426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③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91E82660-B514-B98E-F52C-DCD97E6CB1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124" y="2728549"/>
            <a:ext cx="349593" cy="500425"/>
          </a:xfrm>
          <a:prstGeom prst="rect">
            <a:avLst/>
          </a:prstGeom>
        </p:spPr>
      </p:pic>
      <p:sp>
        <p:nvSpPr>
          <p:cNvPr id="41" name="직사각형 40">
            <a:extLst>
              <a:ext uri="{FF2B5EF4-FFF2-40B4-BE49-F238E27FC236}">
                <a16:creationId xmlns:a16="http://schemas.microsoft.com/office/drawing/2014/main" id="{E7DDA256-6C44-4734-F314-6BF2AED90D13}"/>
              </a:ext>
            </a:extLst>
          </p:cNvPr>
          <p:cNvSpPr/>
          <p:nvPr/>
        </p:nvSpPr>
        <p:spPr>
          <a:xfrm>
            <a:off x="1996124" y="2951092"/>
            <a:ext cx="349592" cy="14453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329C5937-C6CF-52E4-A867-6F3E58085F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3304" y="1225455"/>
            <a:ext cx="4054830" cy="1584305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7CF30AB9-B9F7-7EDA-98DE-F75382AA96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3305" y="3043868"/>
            <a:ext cx="4054830" cy="1584305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8FA42991-53D4-51CD-FD10-B10CD7AC6D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13305" y="4862281"/>
            <a:ext cx="4054830" cy="1584305"/>
          </a:xfrm>
          <a:prstGeom prst="rect">
            <a:avLst/>
          </a:prstGeom>
        </p:spPr>
      </p:pic>
      <p:sp>
        <p:nvSpPr>
          <p:cNvPr id="48" name="화살표: 오른쪽 47">
            <a:extLst>
              <a:ext uri="{FF2B5EF4-FFF2-40B4-BE49-F238E27FC236}">
                <a16:creationId xmlns:a16="http://schemas.microsoft.com/office/drawing/2014/main" id="{819DC050-EA3A-12A5-CA83-214063806BB7}"/>
              </a:ext>
            </a:extLst>
          </p:cNvPr>
          <p:cNvSpPr/>
          <p:nvPr/>
        </p:nvSpPr>
        <p:spPr>
          <a:xfrm>
            <a:off x="6517078" y="1870745"/>
            <a:ext cx="445784" cy="402672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화살표: 아래쪽 48">
            <a:extLst>
              <a:ext uri="{FF2B5EF4-FFF2-40B4-BE49-F238E27FC236}">
                <a16:creationId xmlns:a16="http://schemas.microsoft.com/office/drawing/2014/main" id="{8002423C-0517-D2DB-D405-6DE85EFB754B}"/>
              </a:ext>
            </a:extLst>
          </p:cNvPr>
          <p:cNvSpPr/>
          <p:nvPr/>
        </p:nvSpPr>
        <p:spPr>
          <a:xfrm>
            <a:off x="8880660" y="2866657"/>
            <a:ext cx="520118" cy="177211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화살표: 아래쪽 50">
            <a:extLst>
              <a:ext uri="{FF2B5EF4-FFF2-40B4-BE49-F238E27FC236}">
                <a16:creationId xmlns:a16="http://schemas.microsoft.com/office/drawing/2014/main" id="{19C8D289-C5B6-C73A-6515-ECB8BD3FE2ED}"/>
              </a:ext>
            </a:extLst>
          </p:cNvPr>
          <p:cNvSpPr/>
          <p:nvPr/>
        </p:nvSpPr>
        <p:spPr>
          <a:xfrm>
            <a:off x="8880660" y="4668610"/>
            <a:ext cx="520118" cy="177211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F5145845-5D1F-70FE-5451-05F0EF0D158D}"/>
              </a:ext>
            </a:extLst>
          </p:cNvPr>
          <p:cNvSpPr/>
          <p:nvPr/>
        </p:nvSpPr>
        <p:spPr>
          <a:xfrm>
            <a:off x="7561565" y="4214901"/>
            <a:ext cx="2957209" cy="17721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화살표: 오른쪽으로 구부러짐 54">
            <a:extLst>
              <a:ext uri="{FF2B5EF4-FFF2-40B4-BE49-F238E27FC236}">
                <a16:creationId xmlns:a16="http://schemas.microsoft.com/office/drawing/2014/main" id="{44F01833-77FB-F9A0-6152-2A3E3E497CF5}"/>
              </a:ext>
            </a:extLst>
          </p:cNvPr>
          <p:cNvSpPr/>
          <p:nvPr/>
        </p:nvSpPr>
        <p:spPr>
          <a:xfrm>
            <a:off x="7211973" y="4241989"/>
            <a:ext cx="349592" cy="426622"/>
          </a:xfrm>
          <a:prstGeom prst="curved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6F626D34-19B9-FE34-B5D2-91701475D71C}"/>
              </a:ext>
            </a:extLst>
          </p:cNvPr>
          <p:cNvSpPr txBox="1"/>
          <p:nvPr/>
        </p:nvSpPr>
        <p:spPr>
          <a:xfrm>
            <a:off x="7467481" y="4442693"/>
            <a:ext cx="118795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>
                <a:solidFill>
                  <a:srgbClr val="FF0000"/>
                </a:solidFill>
                <a:latin typeface="+mj-ea"/>
                <a:ea typeface="+mj-ea"/>
              </a:rPr>
              <a:t>P22</a:t>
            </a:r>
            <a:r>
              <a:rPr lang="ko-KR" altLang="en-US" sz="1050" dirty="0">
                <a:solidFill>
                  <a:srgbClr val="FF0000"/>
                </a:solidFill>
                <a:latin typeface="+mj-ea"/>
                <a:ea typeface="+mj-ea"/>
              </a:rPr>
              <a:t>에 강의 카페</a:t>
            </a:r>
            <a:endParaRPr lang="en-US" altLang="ko-KR" sz="1050" dirty="0">
              <a:solidFill>
                <a:srgbClr val="FF0000"/>
              </a:solidFill>
              <a:latin typeface="+mj-ea"/>
              <a:ea typeface="+mj-ea"/>
            </a:endParaRPr>
          </a:p>
          <a:p>
            <a:pPr algn="ctr"/>
            <a:r>
              <a:rPr lang="ko-KR" altLang="en-US" sz="1050" dirty="0">
                <a:solidFill>
                  <a:srgbClr val="FF0000"/>
                </a:solidFill>
                <a:latin typeface="+mj-ea"/>
                <a:ea typeface="+mj-ea"/>
              </a:rPr>
              <a:t>코드 붙여넣기 </a:t>
            </a: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8742B1E5-5E9F-50F2-47AD-EADE2D619548}"/>
              </a:ext>
            </a:extLst>
          </p:cNvPr>
          <p:cNvSpPr/>
          <p:nvPr/>
        </p:nvSpPr>
        <p:spPr>
          <a:xfrm>
            <a:off x="8719666" y="5278397"/>
            <a:ext cx="1276822" cy="96047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A2D7C76F-8902-6B2E-EC86-00AFEE610062}"/>
              </a:ext>
            </a:extLst>
          </p:cNvPr>
          <p:cNvSpPr txBox="1"/>
          <p:nvPr/>
        </p:nvSpPr>
        <p:spPr>
          <a:xfrm>
            <a:off x="8769013" y="5711999"/>
            <a:ext cx="118795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>
                <a:solidFill>
                  <a:srgbClr val="FF0000"/>
                </a:solidFill>
                <a:latin typeface="+mj-ea"/>
                <a:ea typeface="+mj-ea"/>
              </a:rPr>
              <a:t>정상</a:t>
            </a:r>
          </a:p>
        </p:txBody>
      </p:sp>
    </p:spTree>
    <p:extLst>
      <p:ext uri="{BB962C8B-B14F-4D97-AF65-F5344CB8AC3E}">
        <p14:creationId xmlns:p14="http://schemas.microsoft.com/office/powerpoint/2010/main" val="25631773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1699385B-9C7F-3157-E174-2694C53D25C2}"/>
              </a:ext>
            </a:extLst>
          </p:cNvPr>
          <p:cNvSpPr txBox="1">
            <a:spLocks/>
          </p:cNvSpPr>
          <p:nvPr/>
        </p:nvSpPr>
        <p:spPr>
          <a:xfrm>
            <a:off x="1040934" y="551743"/>
            <a:ext cx="6215543" cy="6737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200" dirty="0"/>
              <a:t>3-2. Server</a:t>
            </a:r>
            <a:r>
              <a:rPr lang="ko-KR" altLang="en-US" sz="2200" dirty="0"/>
              <a:t>파일 </a:t>
            </a:r>
            <a:r>
              <a:rPr lang="en-US" altLang="ko-KR" sz="2200" dirty="0"/>
              <a:t>CentOS </a:t>
            </a:r>
            <a:r>
              <a:rPr lang="ko-KR" altLang="en-US" sz="2200" dirty="0"/>
              <a:t>설치 </a:t>
            </a:r>
            <a:r>
              <a:rPr lang="en-US" altLang="ko-KR" sz="2200" dirty="0"/>
              <a:t>- GNOME</a:t>
            </a:r>
            <a:r>
              <a:rPr lang="ko-KR" altLang="en-US" sz="2200" dirty="0"/>
              <a:t>모드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72A73A7-B71B-2D36-1F12-1800FA46C4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0934" y="1304423"/>
            <a:ext cx="4136828" cy="357797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D3D8576D-C18A-495D-2A53-FD74E4B4FA26}"/>
              </a:ext>
            </a:extLst>
          </p:cNvPr>
          <p:cNvSpPr/>
          <p:nvPr/>
        </p:nvSpPr>
        <p:spPr>
          <a:xfrm>
            <a:off x="1101725" y="2239178"/>
            <a:ext cx="1917700" cy="2373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FC434F1-737A-C540-80A3-A2A570CE92C9}"/>
              </a:ext>
            </a:extLst>
          </p:cNvPr>
          <p:cNvSpPr/>
          <p:nvPr/>
        </p:nvSpPr>
        <p:spPr>
          <a:xfrm>
            <a:off x="3079750" y="4591050"/>
            <a:ext cx="1597026" cy="2373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36832E51-7073-797B-6FD8-7D6FB9B04D2E}"/>
              </a:ext>
            </a:extLst>
          </p:cNvPr>
          <p:cNvSpPr txBox="1">
            <a:spLocks/>
          </p:cNvSpPr>
          <p:nvPr/>
        </p:nvSpPr>
        <p:spPr>
          <a:xfrm>
            <a:off x="1023790" y="4961361"/>
            <a:ext cx="4241630" cy="677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dirty="0"/>
              <a:t>1. </a:t>
            </a:r>
            <a:r>
              <a:rPr lang="en-US" altLang="ko-KR" sz="1400" dirty="0" err="1"/>
              <a:t>Vmware</a:t>
            </a:r>
            <a:r>
              <a:rPr lang="en-US" altLang="ko-KR" sz="1400" dirty="0"/>
              <a:t> Workstation Player </a:t>
            </a:r>
            <a:r>
              <a:rPr lang="ko-KR" altLang="en-US" sz="1400" dirty="0"/>
              <a:t>실행 후 </a:t>
            </a:r>
            <a:r>
              <a:rPr lang="en-US" altLang="ko-KR" sz="1400" dirty="0"/>
              <a:t>Server </a:t>
            </a:r>
            <a:r>
              <a:rPr lang="ko-KR" altLang="en-US" sz="1400" dirty="0"/>
              <a:t>선택하여 </a:t>
            </a:r>
            <a:r>
              <a:rPr lang="en-US" altLang="ko-KR" sz="1400" dirty="0"/>
              <a:t>Edit virtual machine settings </a:t>
            </a:r>
            <a:r>
              <a:rPr lang="ko-KR" altLang="en-US" sz="1400" dirty="0"/>
              <a:t>선택 </a:t>
            </a:r>
            <a:endParaRPr lang="en-US" altLang="ko-KR" sz="1400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A5E537F7-B650-6C00-A196-1C2431D8F1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8402" y="1304423"/>
            <a:ext cx="3688466" cy="357797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515E2E36-1B6B-70B4-428D-32C315097F7C}"/>
              </a:ext>
            </a:extLst>
          </p:cNvPr>
          <p:cNvSpPr/>
          <p:nvPr/>
        </p:nvSpPr>
        <p:spPr>
          <a:xfrm>
            <a:off x="6287770" y="2019300"/>
            <a:ext cx="1557655" cy="1397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5714D58-5536-6A8D-F54F-FDE69A133E66}"/>
              </a:ext>
            </a:extLst>
          </p:cNvPr>
          <p:cNvSpPr/>
          <p:nvPr/>
        </p:nvSpPr>
        <p:spPr>
          <a:xfrm>
            <a:off x="7964170" y="2371725"/>
            <a:ext cx="1805305" cy="2762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화살표: 오른쪽으로 구부러짐 18">
            <a:extLst>
              <a:ext uri="{FF2B5EF4-FFF2-40B4-BE49-F238E27FC236}">
                <a16:creationId xmlns:a16="http://schemas.microsoft.com/office/drawing/2014/main" id="{5D3BE6B5-0A0C-55F5-0B9C-5FA6D7A7404F}"/>
              </a:ext>
            </a:extLst>
          </p:cNvPr>
          <p:cNvSpPr/>
          <p:nvPr/>
        </p:nvSpPr>
        <p:spPr>
          <a:xfrm>
            <a:off x="7614578" y="2476501"/>
            <a:ext cx="349592" cy="518160"/>
          </a:xfrm>
          <a:prstGeom prst="curved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B5E3B0A-7643-6364-B718-9F32A11A5072}"/>
              </a:ext>
            </a:extLst>
          </p:cNvPr>
          <p:cNvSpPr txBox="1"/>
          <p:nvPr/>
        </p:nvSpPr>
        <p:spPr>
          <a:xfrm>
            <a:off x="7789374" y="2774128"/>
            <a:ext cx="17513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FF0000"/>
                </a:solidFill>
                <a:latin typeface="+mj-ea"/>
                <a:ea typeface="+mj-ea"/>
              </a:rPr>
              <a:t>다운받은 </a:t>
            </a:r>
            <a:r>
              <a:rPr lang="en-US" altLang="ko-KR" sz="1200" dirty="0">
                <a:solidFill>
                  <a:srgbClr val="FF0000"/>
                </a:solidFill>
                <a:latin typeface="+mj-ea"/>
                <a:ea typeface="+mj-ea"/>
              </a:rPr>
              <a:t>ISO </a:t>
            </a:r>
            <a:r>
              <a:rPr lang="ko-KR" altLang="en-US" sz="1200" dirty="0">
                <a:solidFill>
                  <a:srgbClr val="FF0000"/>
                </a:solidFill>
                <a:latin typeface="+mj-ea"/>
                <a:ea typeface="+mj-ea"/>
              </a:rPr>
              <a:t>선택</a:t>
            </a:r>
            <a:r>
              <a:rPr lang="en-US" altLang="ko-KR" sz="1200" dirty="0">
                <a:solidFill>
                  <a:srgbClr val="FF0000"/>
                </a:solidFill>
                <a:latin typeface="+mj-ea"/>
                <a:ea typeface="+mj-ea"/>
              </a:rPr>
              <a:t> </a:t>
            </a:r>
            <a:endParaRPr lang="ko-KR" altLang="en-US" sz="1200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sp>
        <p:nvSpPr>
          <p:cNvPr id="23" name="제목 1">
            <a:extLst>
              <a:ext uri="{FF2B5EF4-FFF2-40B4-BE49-F238E27FC236}">
                <a16:creationId xmlns:a16="http://schemas.microsoft.com/office/drawing/2014/main" id="{A78A10D4-C12F-B6DF-2D83-665A54C55FD3}"/>
              </a:ext>
            </a:extLst>
          </p:cNvPr>
          <p:cNvSpPr txBox="1">
            <a:spLocks/>
          </p:cNvSpPr>
          <p:nvPr/>
        </p:nvSpPr>
        <p:spPr>
          <a:xfrm>
            <a:off x="6178402" y="4946862"/>
            <a:ext cx="3688466" cy="677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dirty="0"/>
              <a:t>2. CD/DVD(SATA)</a:t>
            </a:r>
            <a:r>
              <a:rPr lang="ko-KR" altLang="en-US" sz="1400" dirty="0"/>
              <a:t>에서 해당 </a:t>
            </a:r>
            <a:r>
              <a:rPr lang="en-US" altLang="ko-KR" sz="1400" dirty="0"/>
              <a:t>ISO</a:t>
            </a:r>
            <a:r>
              <a:rPr lang="ko-KR" altLang="en-US" sz="1400" dirty="0"/>
              <a:t>파일 선택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16277119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722253B-AA84-130A-2E44-5CE4E5BC54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849" y="970008"/>
            <a:ext cx="5004335" cy="401216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F754BC4-522B-B01A-400A-8687C30537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7970" y="1383614"/>
            <a:ext cx="3436148" cy="28724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F59D4C88-B1A9-5C39-24A2-C957512E2A3E}"/>
              </a:ext>
            </a:extLst>
          </p:cNvPr>
          <p:cNvSpPr/>
          <p:nvPr/>
        </p:nvSpPr>
        <p:spPr>
          <a:xfrm>
            <a:off x="2973757" y="4426210"/>
            <a:ext cx="1321405" cy="2443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화살표: 왼쪽으로 구부러짐 8">
            <a:extLst>
              <a:ext uri="{FF2B5EF4-FFF2-40B4-BE49-F238E27FC236}">
                <a16:creationId xmlns:a16="http://schemas.microsoft.com/office/drawing/2014/main" id="{4947AE1A-E330-9BD9-9940-8C46F5E4E47C}"/>
              </a:ext>
            </a:extLst>
          </p:cNvPr>
          <p:cNvSpPr/>
          <p:nvPr/>
        </p:nvSpPr>
        <p:spPr>
          <a:xfrm flipV="1">
            <a:off x="4295162" y="3043202"/>
            <a:ext cx="666902" cy="1579132"/>
          </a:xfrm>
          <a:prstGeom prst="curvedLeftArrow">
            <a:avLst>
              <a:gd name="adj1" fmla="val 25000"/>
              <a:gd name="adj2" fmla="val 50000"/>
              <a:gd name="adj3" fmla="val 2948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7248CB5A-E5F7-DB39-BC0B-3865453182B9}"/>
              </a:ext>
            </a:extLst>
          </p:cNvPr>
          <p:cNvSpPr txBox="1">
            <a:spLocks/>
          </p:cNvSpPr>
          <p:nvPr/>
        </p:nvSpPr>
        <p:spPr>
          <a:xfrm>
            <a:off x="1067970" y="5074259"/>
            <a:ext cx="4284206" cy="5050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dirty="0"/>
              <a:t>3. Play virtual machine </a:t>
            </a:r>
            <a:r>
              <a:rPr lang="ko-KR" altLang="en-US" sz="1400" dirty="0"/>
              <a:t>실행하여 </a:t>
            </a:r>
            <a:r>
              <a:rPr lang="en-US" altLang="ko-KR" sz="1400" dirty="0"/>
              <a:t>‘install’ </a:t>
            </a:r>
            <a:r>
              <a:rPr lang="ko-KR" altLang="en-US" sz="1400" dirty="0"/>
              <a:t>진행</a:t>
            </a:r>
            <a:endParaRPr lang="en-US" altLang="ko-KR" sz="1400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FDA56C0C-55B6-35BA-626F-C452904DF9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9634" y="970008"/>
            <a:ext cx="5004335" cy="4012164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D36195C6-8FBA-766C-38DB-4A5220B4E77D}"/>
              </a:ext>
            </a:extLst>
          </p:cNvPr>
          <p:cNvSpPr/>
          <p:nvPr/>
        </p:nvSpPr>
        <p:spPr>
          <a:xfrm>
            <a:off x="7164921" y="2731173"/>
            <a:ext cx="1785404" cy="1773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제목 1">
            <a:extLst>
              <a:ext uri="{FF2B5EF4-FFF2-40B4-BE49-F238E27FC236}">
                <a16:creationId xmlns:a16="http://schemas.microsoft.com/office/drawing/2014/main" id="{3F1AD268-8785-2979-4E12-886100BA109F}"/>
              </a:ext>
            </a:extLst>
          </p:cNvPr>
          <p:cNvSpPr txBox="1">
            <a:spLocks/>
          </p:cNvSpPr>
          <p:nvPr/>
        </p:nvSpPr>
        <p:spPr>
          <a:xfrm>
            <a:off x="8202294" y="5099524"/>
            <a:ext cx="1495379" cy="55460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dirty="0"/>
              <a:t>4. </a:t>
            </a:r>
            <a:r>
              <a:rPr lang="ko-KR" altLang="en-US" sz="1400" dirty="0"/>
              <a:t>한국어 선택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5116329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29A582B0-38A6-DAA5-476B-FE63FD5A9C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5464" y="1226371"/>
            <a:ext cx="5321071" cy="440525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57386459-F0A3-8FCA-6708-2BF7CC2EDA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312" y="4287219"/>
            <a:ext cx="3613350" cy="19374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044A5DFC-62C4-FB77-34D0-77B8B542DB39}"/>
              </a:ext>
            </a:extLst>
          </p:cNvPr>
          <p:cNvSpPr/>
          <p:nvPr/>
        </p:nvSpPr>
        <p:spPr>
          <a:xfrm>
            <a:off x="2224094" y="4563654"/>
            <a:ext cx="839621" cy="20770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화살표: 왼쪽으로 구부러짐 20">
            <a:extLst>
              <a:ext uri="{FF2B5EF4-FFF2-40B4-BE49-F238E27FC236}">
                <a16:creationId xmlns:a16="http://schemas.microsoft.com/office/drawing/2014/main" id="{C902C8E3-BA2B-E04A-30BA-1647C855F55A}"/>
              </a:ext>
            </a:extLst>
          </p:cNvPr>
          <p:cNvSpPr/>
          <p:nvPr/>
        </p:nvSpPr>
        <p:spPr>
          <a:xfrm rot="12734218" flipH="1" flipV="1">
            <a:off x="4577094" y="4127105"/>
            <a:ext cx="442298" cy="1157824"/>
          </a:xfrm>
          <a:prstGeom prst="curvedLeftArrow">
            <a:avLst>
              <a:gd name="adj1" fmla="val 25000"/>
              <a:gd name="adj2" fmla="val 50000"/>
              <a:gd name="adj3" fmla="val 2948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D42BC77-81EC-000A-A93D-A9A6C0C513A2}"/>
              </a:ext>
            </a:extLst>
          </p:cNvPr>
          <p:cNvSpPr/>
          <p:nvPr/>
        </p:nvSpPr>
        <p:spPr>
          <a:xfrm>
            <a:off x="4378432" y="3780405"/>
            <a:ext cx="1099579" cy="31797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B443C476-30A2-7AAE-B584-A6A6576C6F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9" y="5244710"/>
            <a:ext cx="3613347" cy="14007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7" name="타원 26">
            <a:extLst>
              <a:ext uri="{FF2B5EF4-FFF2-40B4-BE49-F238E27FC236}">
                <a16:creationId xmlns:a16="http://schemas.microsoft.com/office/drawing/2014/main" id="{1A72B96A-46F5-63FD-C13A-D85E13372961}"/>
              </a:ext>
            </a:extLst>
          </p:cNvPr>
          <p:cNvSpPr/>
          <p:nvPr/>
        </p:nvSpPr>
        <p:spPr>
          <a:xfrm>
            <a:off x="9058894" y="5252064"/>
            <a:ext cx="594526" cy="41303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화살표: 왼쪽으로 구부러짐 28">
            <a:extLst>
              <a:ext uri="{FF2B5EF4-FFF2-40B4-BE49-F238E27FC236}">
                <a16:creationId xmlns:a16="http://schemas.microsoft.com/office/drawing/2014/main" id="{8EE86350-10A7-14B3-BDCF-47E4605B4C90}"/>
              </a:ext>
            </a:extLst>
          </p:cNvPr>
          <p:cNvSpPr/>
          <p:nvPr/>
        </p:nvSpPr>
        <p:spPr>
          <a:xfrm rot="10962765" flipV="1">
            <a:off x="7232103" y="3948397"/>
            <a:ext cx="408975" cy="1198234"/>
          </a:xfrm>
          <a:prstGeom prst="curvedLeftArrow">
            <a:avLst>
              <a:gd name="adj1" fmla="val 25000"/>
              <a:gd name="adj2" fmla="val 50000"/>
              <a:gd name="adj3" fmla="val 2948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ADB1F38-4AFC-82A3-E0D4-CD4280845897}"/>
              </a:ext>
            </a:extLst>
          </p:cNvPr>
          <p:cNvSpPr/>
          <p:nvPr/>
        </p:nvSpPr>
        <p:spPr>
          <a:xfrm>
            <a:off x="7669206" y="3789240"/>
            <a:ext cx="1099579" cy="31797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제목 1">
            <a:extLst>
              <a:ext uri="{FF2B5EF4-FFF2-40B4-BE49-F238E27FC236}">
                <a16:creationId xmlns:a16="http://schemas.microsoft.com/office/drawing/2014/main" id="{CA55C084-7D94-9D87-7240-EDE83ECC54EF}"/>
              </a:ext>
            </a:extLst>
          </p:cNvPr>
          <p:cNvSpPr txBox="1">
            <a:spLocks/>
          </p:cNvSpPr>
          <p:nvPr/>
        </p:nvSpPr>
        <p:spPr>
          <a:xfrm>
            <a:off x="1098957" y="6258531"/>
            <a:ext cx="3480258" cy="55460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dirty="0"/>
              <a:t>7. </a:t>
            </a:r>
            <a:r>
              <a:rPr lang="ko-KR" altLang="en-US" sz="1400" dirty="0"/>
              <a:t>지도상 </a:t>
            </a:r>
            <a:r>
              <a:rPr lang="en-US" altLang="ko-KR" sz="1400" dirty="0"/>
              <a:t>‘</a:t>
            </a:r>
            <a:r>
              <a:rPr lang="ko-KR" altLang="en-US" sz="1400" dirty="0"/>
              <a:t>서울</a:t>
            </a:r>
            <a:r>
              <a:rPr lang="en-US" altLang="ko-KR" sz="1400" dirty="0"/>
              <a:t>’ </a:t>
            </a:r>
            <a:r>
              <a:rPr lang="ko-KR" altLang="en-US" sz="1400" dirty="0"/>
              <a:t>선택</a:t>
            </a:r>
            <a:r>
              <a:rPr lang="en-US" altLang="ko-KR" sz="1400" dirty="0"/>
              <a:t>(</a:t>
            </a:r>
            <a:r>
              <a:rPr lang="ko-KR" altLang="en-US" sz="1400" dirty="0"/>
              <a:t>마우스로 이동</a:t>
            </a:r>
            <a:r>
              <a:rPr lang="en-US" altLang="ko-KR" sz="1400" dirty="0"/>
              <a:t>)</a:t>
            </a:r>
          </a:p>
        </p:txBody>
      </p:sp>
      <p:sp>
        <p:nvSpPr>
          <p:cNvPr id="35" name="제목 1">
            <a:extLst>
              <a:ext uri="{FF2B5EF4-FFF2-40B4-BE49-F238E27FC236}">
                <a16:creationId xmlns:a16="http://schemas.microsoft.com/office/drawing/2014/main" id="{CDE86977-EF7D-908A-78A9-FFAC96672F79}"/>
              </a:ext>
            </a:extLst>
          </p:cNvPr>
          <p:cNvSpPr txBox="1">
            <a:spLocks/>
          </p:cNvSpPr>
          <p:nvPr/>
        </p:nvSpPr>
        <p:spPr>
          <a:xfrm>
            <a:off x="9722442" y="5834246"/>
            <a:ext cx="2240259" cy="4858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dirty="0"/>
              <a:t>8. </a:t>
            </a:r>
            <a:r>
              <a:rPr lang="ko-KR" altLang="en-US" sz="1400" dirty="0"/>
              <a:t>이더넷 </a:t>
            </a:r>
            <a:r>
              <a:rPr lang="en-US" altLang="ko-KR" sz="1400" dirty="0"/>
              <a:t>‘</a:t>
            </a:r>
            <a:r>
              <a:rPr lang="ko-KR" altLang="en-US" sz="1400" dirty="0"/>
              <a:t>켬</a:t>
            </a:r>
            <a:r>
              <a:rPr lang="en-US" altLang="ko-KR" sz="1400" dirty="0"/>
              <a:t>’ </a:t>
            </a:r>
            <a:r>
              <a:rPr lang="ko-KR" altLang="en-US" sz="1400" dirty="0"/>
              <a:t>으로 변경</a:t>
            </a:r>
            <a:endParaRPr lang="en-US" altLang="ko-KR" sz="1400" dirty="0"/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99065E09-8767-610C-9C83-DA97027F1B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329" y="565977"/>
            <a:ext cx="4101821" cy="19374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1" name="화살표: 왼쪽으로 구부러짐 40">
            <a:extLst>
              <a:ext uri="{FF2B5EF4-FFF2-40B4-BE49-F238E27FC236}">
                <a16:creationId xmlns:a16="http://schemas.microsoft.com/office/drawing/2014/main" id="{F2EDB485-58B7-C1F5-9A00-6F7F2A716976}"/>
              </a:ext>
            </a:extLst>
          </p:cNvPr>
          <p:cNvSpPr/>
          <p:nvPr/>
        </p:nvSpPr>
        <p:spPr>
          <a:xfrm rot="8499943" flipH="1">
            <a:off x="5201053" y="813796"/>
            <a:ext cx="339688" cy="2708321"/>
          </a:xfrm>
          <a:prstGeom prst="curvedLeftArrow">
            <a:avLst>
              <a:gd name="adj1" fmla="val 25000"/>
              <a:gd name="adj2" fmla="val 50000"/>
              <a:gd name="adj3" fmla="val 2948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AFB1BE8-E89F-839D-306A-C6F5E6AC5707}"/>
              </a:ext>
            </a:extLst>
          </p:cNvPr>
          <p:cNvSpPr/>
          <p:nvPr/>
        </p:nvSpPr>
        <p:spPr>
          <a:xfrm>
            <a:off x="6026111" y="3270013"/>
            <a:ext cx="1177865" cy="31797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제목 1">
            <a:extLst>
              <a:ext uri="{FF2B5EF4-FFF2-40B4-BE49-F238E27FC236}">
                <a16:creationId xmlns:a16="http://schemas.microsoft.com/office/drawing/2014/main" id="{86EAE2BF-1B55-2FC8-03B2-8CF27304FD7D}"/>
              </a:ext>
            </a:extLst>
          </p:cNvPr>
          <p:cNvSpPr txBox="1">
            <a:spLocks/>
          </p:cNvSpPr>
          <p:nvPr/>
        </p:nvSpPr>
        <p:spPr>
          <a:xfrm>
            <a:off x="1258990" y="2654034"/>
            <a:ext cx="1930208" cy="55460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dirty="0"/>
              <a:t>5. </a:t>
            </a:r>
            <a:r>
              <a:rPr lang="ko-KR" altLang="en-US" sz="1400" dirty="0"/>
              <a:t>워크스테이션 선택</a:t>
            </a:r>
            <a:endParaRPr lang="en-US" altLang="ko-KR" sz="1400" dirty="0"/>
          </a:p>
        </p:txBody>
      </p:sp>
      <p:sp>
        <p:nvSpPr>
          <p:cNvPr id="47" name="화살표: 왼쪽으로 구부러짐 46">
            <a:extLst>
              <a:ext uri="{FF2B5EF4-FFF2-40B4-BE49-F238E27FC236}">
                <a16:creationId xmlns:a16="http://schemas.microsoft.com/office/drawing/2014/main" id="{AF0692CC-62A9-A7FB-28F0-4A9D98B26C1D}"/>
              </a:ext>
            </a:extLst>
          </p:cNvPr>
          <p:cNvSpPr/>
          <p:nvPr/>
        </p:nvSpPr>
        <p:spPr>
          <a:xfrm rot="12010886">
            <a:off x="7515755" y="1397320"/>
            <a:ext cx="456466" cy="1511832"/>
          </a:xfrm>
          <a:prstGeom prst="curvedLeftArrow">
            <a:avLst>
              <a:gd name="adj1" fmla="val 25000"/>
              <a:gd name="adj2" fmla="val 50000"/>
              <a:gd name="adj3" fmla="val 2948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43AA4BFC-76DA-7437-3AB2-FE4F04F504FA}"/>
              </a:ext>
            </a:extLst>
          </p:cNvPr>
          <p:cNvSpPr/>
          <p:nvPr/>
        </p:nvSpPr>
        <p:spPr>
          <a:xfrm>
            <a:off x="7669206" y="2767007"/>
            <a:ext cx="1099579" cy="31797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98F7CF84-9CF8-2FFB-DA6B-DE080FFC23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89320" y="87858"/>
            <a:ext cx="3613350" cy="17790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3" name="직사각형 52">
            <a:extLst>
              <a:ext uri="{FF2B5EF4-FFF2-40B4-BE49-F238E27FC236}">
                <a16:creationId xmlns:a16="http://schemas.microsoft.com/office/drawing/2014/main" id="{BFD79E4D-231D-51FE-742A-B9E365BB8F22}"/>
              </a:ext>
            </a:extLst>
          </p:cNvPr>
          <p:cNvSpPr/>
          <p:nvPr/>
        </p:nvSpPr>
        <p:spPr>
          <a:xfrm>
            <a:off x="474062" y="1502524"/>
            <a:ext cx="1934976" cy="41543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90BCDA24-D0B5-82D5-B865-A7EFF275FCA5}"/>
              </a:ext>
            </a:extLst>
          </p:cNvPr>
          <p:cNvSpPr/>
          <p:nvPr/>
        </p:nvSpPr>
        <p:spPr>
          <a:xfrm>
            <a:off x="8234510" y="217936"/>
            <a:ext cx="1061890" cy="7594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CC4442B8-0200-F632-7DB5-74C7B9D96A62}"/>
              </a:ext>
            </a:extLst>
          </p:cNvPr>
          <p:cNvSpPr/>
          <p:nvPr/>
        </p:nvSpPr>
        <p:spPr>
          <a:xfrm>
            <a:off x="8910690" y="1647732"/>
            <a:ext cx="495391" cy="31955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제목 1">
            <a:extLst>
              <a:ext uri="{FF2B5EF4-FFF2-40B4-BE49-F238E27FC236}">
                <a16:creationId xmlns:a16="http://schemas.microsoft.com/office/drawing/2014/main" id="{1B922F6E-1193-D73B-757D-DD290ACFEC00}"/>
              </a:ext>
            </a:extLst>
          </p:cNvPr>
          <p:cNvSpPr txBox="1">
            <a:spLocks/>
          </p:cNvSpPr>
          <p:nvPr/>
        </p:nvSpPr>
        <p:spPr>
          <a:xfrm>
            <a:off x="9072431" y="1967290"/>
            <a:ext cx="2486115" cy="12413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b="1" dirty="0">
                <a:latin typeface="+mj-ea"/>
              </a:rPr>
              <a:t>★ </a:t>
            </a:r>
            <a:r>
              <a:rPr lang="en-US" altLang="ko-KR" sz="1400" dirty="0"/>
              <a:t>6. </a:t>
            </a:r>
            <a:r>
              <a:rPr lang="ko-KR" altLang="en-US" sz="1400" dirty="0"/>
              <a:t>로컬 디스크 선택 후 </a:t>
            </a:r>
            <a:endParaRPr lang="en-US" altLang="ko-KR" sz="1400" dirty="0"/>
          </a:p>
          <a:p>
            <a:r>
              <a:rPr lang="en-US" altLang="ko-KR" sz="1400" dirty="0"/>
              <a:t>    </a:t>
            </a:r>
            <a:r>
              <a:rPr lang="ko-KR" altLang="en-US" sz="1400" dirty="0"/>
              <a:t>저장소 구성에 </a:t>
            </a:r>
            <a:r>
              <a:rPr lang="en-US" altLang="ko-KR" sz="1400" dirty="0"/>
              <a:t>‘Custom’</a:t>
            </a:r>
          </a:p>
          <a:p>
            <a:r>
              <a:rPr lang="en-US" altLang="ko-KR" sz="1400" dirty="0"/>
              <a:t>    </a:t>
            </a:r>
            <a:r>
              <a:rPr lang="en-US" altLang="ko-KR" sz="1400" b="1" dirty="0">
                <a:solidFill>
                  <a:srgbClr val="FF0000"/>
                </a:solidFill>
              </a:rPr>
              <a:t>(</a:t>
            </a:r>
            <a:r>
              <a:rPr lang="ko-KR" altLang="en-US" sz="1400" b="1" dirty="0">
                <a:solidFill>
                  <a:srgbClr val="FF0000"/>
                </a:solidFill>
              </a:rPr>
              <a:t>이후 세팅은 </a:t>
            </a:r>
            <a:r>
              <a:rPr lang="en-US" altLang="ko-KR" sz="1400" b="1" dirty="0">
                <a:solidFill>
                  <a:srgbClr val="FF0000"/>
                </a:solidFill>
              </a:rPr>
              <a:t>P27</a:t>
            </a:r>
            <a:r>
              <a:rPr lang="ko-KR" altLang="en-US" sz="1400" b="1" dirty="0">
                <a:solidFill>
                  <a:srgbClr val="FF0000"/>
                </a:solidFill>
              </a:rPr>
              <a:t>에서</a:t>
            </a:r>
            <a:r>
              <a:rPr lang="en-US" altLang="ko-KR" sz="1400" b="1" dirty="0">
                <a:solidFill>
                  <a:srgbClr val="FF0000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2414916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72AAF5C-89C4-B3E1-A11F-767DCA782C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446" y="845393"/>
            <a:ext cx="2034753" cy="321622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81B219D-F80C-1672-96BC-D7A83AC844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6239" y="845393"/>
            <a:ext cx="2234093" cy="321622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9DFC68A-59D6-06AB-3104-861F722781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3372" y="845393"/>
            <a:ext cx="2234093" cy="321622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B30A6BF-3B9D-F805-094F-90414A1399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60505" y="845394"/>
            <a:ext cx="2034753" cy="3216222"/>
          </a:xfrm>
          <a:prstGeom prst="rect">
            <a:avLst/>
          </a:prstGeom>
        </p:spPr>
      </p:pic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859123F6-A03C-E111-DE8D-453E39778BBB}"/>
              </a:ext>
            </a:extLst>
          </p:cNvPr>
          <p:cNvSpPr/>
          <p:nvPr/>
        </p:nvSpPr>
        <p:spPr>
          <a:xfrm>
            <a:off x="2818701" y="2215813"/>
            <a:ext cx="436227" cy="53689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167FB57F-100E-F0EC-C2B9-D1D1B5CD3868}"/>
              </a:ext>
            </a:extLst>
          </p:cNvPr>
          <p:cNvSpPr/>
          <p:nvPr/>
        </p:nvSpPr>
        <p:spPr>
          <a:xfrm>
            <a:off x="5659773" y="2215813"/>
            <a:ext cx="436227" cy="53689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0DA87E48-8446-0E86-8276-630EDE4927CD}"/>
              </a:ext>
            </a:extLst>
          </p:cNvPr>
          <p:cNvSpPr/>
          <p:nvPr/>
        </p:nvSpPr>
        <p:spPr>
          <a:xfrm>
            <a:off x="8459427" y="2215813"/>
            <a:ext cx="436227" cy="53689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966B3B5-3CDA-CC31-77A7-79C358907050}"/>
              </a:ext>
            </a:extLst>
          </p:cNvPr>
          <p:cNvSpPr/>
          <p:nvPr/>
        </p:nvSpPr>
        <p:spPr>
          <a:xfrm>
            <a:off x="974791" y="2135531"/>
            <a:ext cx="1634185" cy="25645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C5C9839-683B-1330-0229-C97397B18094}"/>
              </a:ext>
            </a:extLst>
          </p:cNvPr>
          <p:cNvSpPr/>
          <p:nvPr/>
        </p:nvSpPr>
        <p:spPr>
          <a:xfrm>
            <a:off x="3534832" y="2087587"/>
            <a:ext cx="1792177" cy="95034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C8ABB22-4150-2F76-76D0-6AE10F2A7939}"/>
              </a:ext>
            </a:extLst>
          </p:cNvPr>
          <p:cNvSpPr/>
          <p:nvPr/>
        </p:nvSpPr>
        <p:spPr>
          <a:xfrm>
            <a:off x="6239814" y="2087587"/>
            <a:ext cx="2137651" cy="105101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제목 1">
            <a:extLst>
              <a:ext uri="{FF2B5EF4-FFF2-40B4-BE49-F238E27FC236}">
                <a16:creationId xmlns:a16="http://schemas.microsoft.com/office/drawing/2014/main" id="{25B258EA-66DE-9A68-AF98-9302B89A3467}"/>
              </a:ext>
            </a:extLst>
          </p:cNvPr>
          <p:cNvSpPr txBox="1">
            <a:spLocks/>
          </p:cNvSpPr>
          <p:nvPr/>
        </p:nvSpPr>
        <p:spPr>
          <a:xfrm>
            <a:off x="708446" y="4115456"/>
            <a:ext cx="2034753" cy="55460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100" dirty="0"/>
              <a:t>- </a:t>
            </a:r>
            <a:r>
              <a:rPr lang="ko-KR" altLang="en-US" sz="1100" dirty="0"/>
              <a:t>표준 파티션 선택 후 </a:t>
            </a:r>
            <a:r>
              <a:rPr lang="en-US" altLang="ko-KR" sz="1100" dirty="0"/>
              <a:t>(+) </a:t>
            </a:r>
            <a:r>
              <a:rPr lang="ko-KR" altLang="en-US" sz="1100" dirty="0"/>
              <a:t>선택 하여 새 마운트 지점 추가</a:t>
            </a:r>
            <a:endParaRPr lang="en-US" altLang="ko-KR" sz="1100" dirty="0"/>
          </a:p>
        </p:txBody>
      </p:sp>
      <p:sp>
        <p:nvSpPr>
          <p:cNvPr id="26" name="제목 1">
            <a:extLst>
              <a:ext uri="{FF2B5EF4-FFF2-40B4-BE49-F238E27FC236}">
                <a16:creationId xmlns:a16="http://schemas.microsoft.com/office/drawing/2014/main" id="{8F304994-20FA-A587-0CA0-3539E632998B}"/>
              </a:ext>
            </a:extLst>
          </p:cNvPr>
          <p:cNvSpPr txBox="1">
            <a:spLocks/>
          </p:cNvSpPr>
          <p:nvPr/>
        </p:nvSpPr>
        <p:spPr>
          <a:xfrm>
            <a:off x="3425908" y="4112197"/>
            <a:ext cx="2134424" cy="10537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71450" indent="-171450">
              <a:buFontTx/>
              <a:buChar char="-"/>
            </a:pPr>
            <a:r>
              <a:rPr lang="ko-KR" altLang="en-US" sz="1100" dirty="0"/>
              <a:t>마운트 지점 </a:t>
            </a:r>
            <a:r>
              <a:rPr lang="en-US" altLang="ko-KR" sz="1100" dirty="0"/>
              <a:t>: swap</a:t>
            </a:r>
          </a:p>
          <a:p>
            <a:r>
              <a:rPr lang="en-US" altLang="ko-KR" sz="1100" dirty="0"/>
              <a:t>    </a:t>
            </a:r>
            <a:r>
              <a:rPr lang="ko-KR" altLang="en-US" sz="1100" dirty="0"/>
              <a:t>원하는 능력 </a:t>
            </a:r>
            <a:r>
              <a:rPr lang="en-US" altLang="ko-KR" sz="1100" dirty="0"/>
              <a:t>: 4G</a:t>
            </a:r>
          </a:p>
          <a:p>
            <a:r>
              <a:rPr lang="en-US" altLang="ko-KR" sz="1100" dirty="0"/>
              <a:t>   =&gt; RAM</a:t>
            </a:r>
            <a:r>
              <a:rPr lang="ko-KR" altLang="en-US" sz="1100" dirty="0" err="1"/>
              <a:t>부족시</a:t>
            </a:r>
            <a:r>
              <a:rPr lang="ko-KR" altLang="en-US" sz="1100" dirty="0"/>
              <a:t> 사용되는 공간</a:t>
            </a:r>
            <a:endParaRPr lang="en-US" altLang="ko-KR" sz="1100" dirty="0"/>
          </a:p>
          <a:p>
            <a:endParaRPr lang="en-US" altLang="ko-KR" sz="1100" dirty="0"/>
          </a:p>
          <a:p>
            <a:endParaRPr lang="en-US" altLang="ko-KR" sz="1100" dirty="0"/>
          </a:p>
        </p:txBody>
      </p:sp>
      <p:sp>
        <p:nvSpPr>
          <p:cNvPr id="28" name="제목 1">
            <a:extLst>
              <a:ext uri="{FF2B5EF4-FFF2-40B4-BE49-F238E27FC236}">
                <a16:creationId xmlns:a16="http://schemas.microsoft.com/office/drawing/2014/main" id="{E6B25E7E-C2C0-60A2-001D-A7C050FB6943}"/>
              </a:ext>
            </a:extLst>
          </p:cNvPr>
          <p:cNvSpPr txBox="1">
            <a:spLocks/>
          </p:cNvSpPr>
          <p:nvPr/>
        </p:nvSpPr>
        <p:spPr>
          <a:xfrm>
            <a:off x="6291262" y="4103495"/>
            <a:ext cx="2034753" cy="8209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71450" indent="-171450">
              <a:buFontTx/>
              <a:buChar char="-"/>
            </a:pPr>
            <a:r>
              <a:rPr lang="ko-KR" altLang="en-US" sz="1100" dirty="0"/>
              <a:t>마운트 지점 </a:t>
            </a:r>
            <a:r>
              <a:rPr lang="en-US" altLang="ko-KR" sz="1100" dirty="0"/>
              <a:t>: /</a:t>
            </a:r>
          </a:p>
          <a:p>
            <a:r>
              <a:rPr lang="en-US" altLang="ko-KR" sz="1100" dirty="0"/>
              <a:t>    </a:t>
            </a:r>
            <a:r>
              <a:rPr lang="ko-KR" altLang="en-US" sz="1100" dirty="0"/>
              <a:t>원하는 능력 </a:t>
            </a:r>
            <a:r>
              <a:rPr lang="en-US" altLang="ko-KR" sz="1100" dirty="0"/>
              <a:t>: </a:t>
            </a:r>
            <a:r>
              <a:rPr lang="ko-KR" altLang="en-US" sz="1100" dirty="0"/>
              <a:t>없음</a:t>
            </a:r>
            <a:endParaRPr lang="en-US" altLang="ko-KR" sz="1100" dirty="0"/>
          </a:p>
          <a:p>
            <a:r>
              <a:rPr lang="en-US" altLang="ko-KR" sz="1100" dirty="0"/>
              <a:t>   =&gt; </a:t>
            </a:r>
            <a:r>
              <a:rPr lang="ko-KR" altLang="en-US" sz="1100" dirty="0"/>
              <a:t>루트 파티션</a:t>
            </a:r>
            <a:endParaRPr lang="en-US" altLang="ko-KR" sz="1100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03EBD094-A87E-B1CC-AFC0-4C96025F143D}"/>
              </a:ext>
            </a:extLst>
          </p:cNvPr>
          <p:cNvSpPr/>
          <p:nvPr/>
        </p:nvSpPr>
        <p:spPr>
          <a:xfrm>
            <a:off x="9024938" y="1340968"/>
            <a:ext cx="1940718" cy="8748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제목 1">
            <a:extLst>
              <a:ext uri="{FF2B5EF4-FFF2-40B4-BE49-F238E27FC236}">
                <a16:creationId xmlns:a16="http://schemas.microsoft.com/office/drawing/2014/main" id="{DA58B2CE-B586-F6D7-F8B4-4630D179EA1A}"/>
              </a:ext>
            </a:extLst>
          </p:cNvPr>
          <p:cNvSpPr txBox="1">
            <a:spLocks/>
          </p:cNvSpPr>
          <p:nvPr/>
        </p:nvSpPr>
        <p:spPr>
          <a:xfrm>
            <a:off x="9024938" y="4100858"/>
            <a:ext cx="2034753" cy="55460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71450" indent="-171450">
              <a:buFontTx/>
              <a:buChar char="-"/>
            </a:pPr>
            <a:r>
              <a:rPr lang="ko-KR" altLang="en-US" sz="1100" dirty="0"/>
              <a:t>파티션 설정 완료</a:t>
            </a:r>
            <a:endParaRPr lang="en-US" altLang="ko-KR" sz="1100" dirty="0"/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72F0B407-213F-4AEF-E918-2574C731CC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50434" y="4644558"/>
            <a:ext cx="2644824" cy="20133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6" name="화살표: 왼쪽으로 구부러짐 35">
            <a:extLst>
              <a:ext uri="{FF2B5EF4-FFF2-40B4-BE49-F238E27FC236}">
                <a16:creationId xmlns:a16="http://schemas.microsoft.com/office/drawing/2014/main" id="{46726130-E30D-4478-838B-F7EE9FFD2B61}"/>
              </a:ext>
            </a:extLst>
          </p:cNvPr>
          <p:cNvSpPr/>
          <p:nvPr/>
        </p:nvSpPr>
        <p:spPr>
          <a:xfrm rot="10800000" flipH="1" flipV="1">
            <a:off x="10965656" y="2484260"/>
            <a:ext cx="442298" cy="2681686"/>
          </a:xfrm>
          <a:prstGeom prst="curvedLeftArrow">
            <a:avLst>
              <a:gd name="adj1" fmla="val 25000"/>
              <a:gd name="adj2" fmla="val 50000"/>
              <a:gd name="adj3" fmla="val 2948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7B8285B8-2DCA-FD5F-A447-8A72C43105E0}"/>
              </a:ext>
            </a:extLst>
          </p:cNvPr>
          <p:cNvSpPr/>
          <p:nvPr/>
        </p:nvSpPr>
        <p:spPr>
          <a:xfrm>
            <a:off x="10166658" y="6444154"/>
            <a:ext cx="828600" cy="2277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제목 1">
            <a:extLst>
              <a:ext uri="{FF2B5EF4-FFF2-40B4-BE49-F238E27FC236}">
                <a16:creationId xmlns:a16="http://schemas.microsoft.com/office/drawing/2014/main" id="{920BFA1E-29FD-3DE9-592E-93A2D51C505F}"/>
              </a:ext>
            </a:extLst>
          </p:cNvPr>
          <p:cNvSpPr txBox="1">
            <a:spLocks/>
          </p:cNvSpPr>
          <p:nvPr/>
        </p:nvSpPr>
        <p:spPr>
          <a:xfrm>
            <a:off x="656518" y="192948"/>
            <a:ext cx="5074158" cy="6291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600" b="1" dirty="0">
                <a:latin typeface="+mj-ea"/>
              </a:rPr>
              <a:t>★ </a:t>
            </a:r>
            <a:r>
              <a:rPr lang="ko-KR" altLang="en-US" sz="1600" b="1" dirty="0">
                <a:latin typeface="+mj-ea"/>
              </a:rPr>
              <a:t>로컬 디스크 파티션 설정 세부 방법 </a:t>
            </a:r>
            <a:endParaRPr lang="en-US" altLang="ko-KR" sz="1600" b="1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8524284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38BEEE5-35C1-880C-64AE-9376303DF1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0224" y="1061079"/>
            <a:ext cx="4590092" cy="397402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9E9D23C-60E1-5DC7-52E5-DCF9F8B2F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473" y="1061079"/>
            <a:ext cx="4590092" cy="3974021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F9F8FCB5-BA26-3D2E-DA81-22D357C8EE33}"/>
              </a:ext>
            </a:extLst>
          </p:cNvPr>
          <p:cNvSpPr/>
          <p:nvPr/>
        </p:nvSpPr>
        <p:spPr>
          <a:xfrm>
            <a:off x="4655091" y="4581797"/>
            <a:ext cx="764634" cy="2997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0E1F764A-D913-CB49-B39C-4255B231E89D}"/>
              </a:ext>
            </a:extLst>
          </p:cNvPr>
          <p:cNvSpPr txBox="1">
            <a:spLocks/>
          </p:cNvSpPr>
          <p:nvPr/>
        </p:nvSpPr>
        <p:spPr>
          <a:xfrm>
            <a:off x="1661019" y="5100850"/>
            <a:ext cx="3480258" cy="55460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dirty="0"/>
              <a:t>9. </a:t>
            </a:r>
            <a:r>
              <a:rPr lang="ko-KR" altLang="en-US" sz="1400" dirty="0"/>
              <a:t>세팅 완료 후 </a:t>
            </a:r>
            <a:r>
              <a:rPr lang="en-US" altLang="ko-KR" sz="1400" dirty="0"/>
              <a:t>‘</a:t>
            </a:r>
            <a:r>
              <a:rPr lang="ko-KR" altLang="en-US" sz="1400" dirty="0"/>
              <a:t>설치 시작</a:t>
            </a:r>
            <a:r>
              <a:rPr lang="en-US" altLang="ko-KR" sz="1400" dirty="0"/>
              <a:t>’ </a:t>
            </a:r>
            <a:r>
              <a:rPr lang="ko-KR" altLang="en-US" sz="1400" dirty="0"/>
              <a:t>선택</a:t>
            </a:r>
            <a:endParaRPr lang="en-US" altLang="ko-KR" sz="1400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C6C00E84-7A06-740D-7D0E-A579E5EA0A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5926" y="1423836"/>
            <a:ext cx="3557110" cy="10285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화살표: 왼쪽으로 구부러짐 14">
            <a:extLst>
              <a:ext uri="{FF2B5EF4-FFF2-40B4-BE49-F238E27FC236}">
                <a16:creationId xmlns:a16="http://schemas.microsoft.com/office/drawing/2014/main" id="{FFA4BF28-0F88-9A11-246B-8684E52BA7C1}"/>
              </a:ext>
            </a:extLst>
          </p:cNvPr>
          <p:cNvSpPr/>
          <p:nvPr/>
        </p:nvSpPr>
        <p:spPr>
          <a:xfrm rot="12010886">
            <a:off x="7930305" y="1705367"/>
            <a:ext cx="545331" cy="1120782"/>
          </a:xfrm>
          <a:prstGeom prst="curvedLeftArrow">
            <a:avLst>
              <a:gd name="adj1" fmla="val 25000"/>
              <a:gd name="adj2" fmla="val 50000"/>
              <a:gd name="adj3" fmla="val 2948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9D69A7B-58A7-DD77-D0DF-581C230FCC1C}"/>
              </a:ext>
            </a:extLst>
          </p:cNvPr>
          <p:cNvSpPr/>
          <p:nvPr/>
        </p:nvSpPr>
        <p:spPr>
          <a:xfrm>
            <a:off x="8265566" y="2623509"/>
            <a:ext cx="1339828" cy="40491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458C2986-DB52-E8FC-2E69-AB27056DEB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55926" y="3616167"/>
            <a:ext cx="3557110" cy="1931259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94B98346-00DF-4F88-EABF-ED5A74676243}"/>
              </a:ext>
            </a:extLst>
          </p:cNvPr>
          <p:cNvSpPr/>
          <p:nvPr/>
        </p:nvSpPr>
        <p:spPr>
          <a:xfrm>
            <a:off x="8266964" y="3094691"/>
            <a:ext cx="1339828" cy="40491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화살표: 왼쪽으로 구부러짐 22">
            <a:extLst>
              <a:ext uri="{FF2B5EF4-FFF2-40B4-BE49-F238E27FC236}">
                <a16:creationId xmlns:a16="http://schemas.microsoft.com/office/drawing/2014/main" id="{73838BA0-8B05-EB04-F3CC-553296E71354}"/>
              </a:ext>
            </a:extLst>
          </p:cNvPr>
          <p:cNvSpPr/>
          <p:nvPr/>
        </p:nvSpPr>
        <p:spPr>
          <a:xfrm rot="10416431" flipV="1">
            <a:off x="7824776" y="3247540"/>
            <a:ext cx="600892" cy="1338315"/>
          </a:xfrm>
          <a:prstGeom prst="curvedLeftArrow">
            <a:avLst>
              <a:gd name="adj1" fmla="val 25000"/>
              <a:gd name="adj2" fmla="val 50000"/>
              <a:gd name="adj3" fmla="val 2948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F16AE696-78F1-21DD-39E0-B2EF5BE3E342}"/>
              </a:ext>
            </a:extLst>
          </p:cNvPr>
          <p:cNvSpPr/>
          <p:nvPr/>
        </p:nvSpPr>
        <p:spPr>
          <a:xfrm>
            <a:off x="9253057" y="1887522"/>
            <a:ext cx="1963024" cy="51088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A4CBD038-ADC4-064D-4D35-08B71EE0159F}"/>
              </a:ext>
            </a:extLst>
          </p:cNvPr>
          <p:cNvSpPr/>
          <p:nvPr/>
        </p:nvSpPr>
        <p:spPr>
          <a:xfrm>
            <a:off x="9214957" y="3952542"/>
            <a:ext cx="2206570" cy="49563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859AFB2D-48B1-F4C8-D5E2-BD5E1737A30D}"/>
              </a:ext>
            </a:extLst>
          </p:cNvPr>
          <p:cNvSpPr/>
          <p:nvPr/>
        </p:nvSpPr>
        <p:spPr>
          <a:xfrm>
            <a:off x="9218132" y="4790742"/>
            <a:ext cx="2206570" cy="52103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제목 1">
            <a:extLst>
              <a:ext uri="{FF2B5EF4-FFF2-40B4-BE49-F238E27FC236}">
                <a16:creationId xmlns:a16="http://schemas.microsoft.com/office/drawing/2014/main" id="{780AD5A6-0898-C59F-EB9F-AB61C236217E}"/>
              </a:ext>
            </a:extLst>
          </p:cNvPr>
          <p:cNvSpPr txBox="1">
            <a:spLocks/>
          </p:cNvSpPr>
          <p:nvPr/>
        </p:nvSpPr>
        <p:spPr>
          <a:xfrm>
            <a:off x="7082321" y="5772090"/>
            <a:ext cx="3021800" cy="4268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dirty="0"/>
              <a:t>10. root </a:t>
            </a:r>
            <a:r>
              <a:rPr lang="ko-KR" altLang="en-US" sz="1400" dirty="0"/>
              <a:t>암호와 </a:t>
            </a:r>
            <a:r>
              <a:rPr lang="en-US" altLang="ko-KR" sz="1400" dirty="0"/>
              <a:t>User Creation </a:t>
            </a:r>
            <a:r>
              <a:rPr lang="ko-KR" altLang="en-US" sz="1400" dirty="0"/>
              <a:t>설정 </a:t>
            </a:r>
            <a:endParaRPr lang="en-US" altLang="ko-KR" sz="1400" dirty="0"/>
          </a:p>
        </p:txBody>
      </p:sp>
      <p:sp>
        <p:nvSpPr>
          <p:cNvPr id="32" name="제목 1">
            <a:extLst>
              <a:ext uri="{FF2B5EF4-FFF2-40B4-BE49-F238E27FC236}">
                <a16:creationId xmlns:a16="http://schemas.microsoft.com/office/drawing/2014/main" id="{64D329CF-B5A8-4715-5A4A-6441526EE148}"/>
              </a:ext>
            </a:extLst>
          </p:cNvPr>
          <p:cNvSpPr txBox="1">
            <a:spLocks/>
          </p:cNvSpPr>
          <p:nvPr/>
        </p:nvSpPr>
        <p:spPr>
          <a:xfrm>
            <a:off x="10272991" y="1887522"/>
            <a:ext cx="745208" cy="1897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050" dirty="0">
                <a:solidFill>
                  <a:srgbClr val="FF0000"/>
                </a:solidFill>
              </a:rPr>
              <a:t>password</a:t>
            </a:r>
          </a:p>
        </p:txBody>
      </p:sp>
      <p:sp>
        <p:nvSpPr>
          <p:cNvPr id="34" name="제목 1">
            <a:extLst>
              <a:ext uri="{FF2B5EF4-FFF2-40B4-BE49-F238E27FC236}">
                <a16:creationId xmlns:a16="http://schemas.microsoft.com/office/drawing/2014/main" id="{9B06A0A2-F33A-9D84-E616-08C541EEB55C}"/>
              </a:ext>
            </a:extLst>
          </p:cNvPr>
          <p:cNvSpPr txBox="1">
            <a:spLocks/>
          </p:cNvSpPr>
          <p:nvPr/>
        </p:nvSpPr>
        <p:spPr>
          <a:xfrm>
            <a:off x="10301566" y="2170097"/>
            <a:ext cx="745208" cy="1897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050" dirty="0">
                <a:solidFill>
                  <a:srgbClr val="FF0000"/>
                </a:solidFill>
              </a:rPr>
              <a:t>password</a:t>
            </a:r>
          </a:p>
        </p:txBody>
      </p:sp>
      <p:sp>
        <p:nvSpPr>
          <p:cNvPr id="36" name="제목 1">
            <a:extLst>
              <a:ext uri="{FF2B5EF4-FFF2-40B4-BE49-F238E27FC236}">
                <a16:creationId xmlns:a16="http://schemas.microsoft.com/office/drawing/2014/main" id="{A60F06AD-00C3-30BC-E02A-6B10436DD0B2}"/>
              </a:ext>
            </a:extLst>
          </p:cNvPr>
          <p:cNvSpPr txBox="1">
            <a:spLocks/>
          </p:cNvSpPr>
          <p:nvPr/>
        </p:nvSpPr>
        <p:spPr>
          <a:xfrm>
            <a:off x="9945638" y="4796939"/>
            <a:ext cx="577106" cy="1897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050" dirty="0">
                <a:solidFill>
                  <a:srgbClr val="FF0000"/>
                </a:solidFill>
              </a:rPr>
              <a:t>centos</a:t>
            </a:r>
          </a:p>
        </p:txBody>
      </p:sp>
      <p:sp>
        <p:nvSpPr>
          <p:cNvPr id="38" name="제목 1">
            <a:extLst>
              <a:ext uri="{FF2B5EF4-FFF2-40B4-BE49-F238E27FC236}">
                <a16:creationId xmlns:a16="http://schemas.microsoft.com/office/drawing/2014/main" id="{053C0504-4362-EF13-43D9-9FEA63E904DA}"/>
              </a:ext>
            </a:extLst>
          </p:cNvPr>
          <p:cNvSpPr txBox="1">
            <a:spLocks/>
          </p:cNvSpPr>
          <p:nvPr/>
        </p:nvSpPr>
        <p:spPr>
          <a:xfrm>
            <a:off x="9948017" y="5116031"/>
            <a:ext cx="577106" cy="1897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050" dirty="0">
                <a:solidFill>
                  <a:srgbClr val="FF0000"/>
                </a:solidFill>
              </a:rPr>
              <a:t>centos</a:t>
            </a:r>
          </a:p>
        </p:txBody>
      </p:sp>
    </p:spTree>
    <p:extLst>
      <p:ext uri="{BB962C8B-B14F-4D97-AF65-F5344CB8AC3E}">
        <p14:creationId xmlns:p14="http://schemas.microsoft.com/office/powerpoint/2010/main" val="4851774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AF2FE993-4437-51C7-09EF-10AD0EB090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531303"/>
          </a:xfrm>
        </p:spPr>
        <p:txBody>
          <a:bodyPr>
            <a:normAutofit/>
          </a:bodyPr>
          <a:lstStyle/>
          <a:p>
            <a:r>
              <a:rPr lang="en-US" altLang="ko-KR" sz="2800" dirty="0">
                <a:solidFill>
                  <a:schemeClr val="tx1"/>
                </a:solidFill>
              </a:rPr>
              <a:t>1. CentOS </a:t>
            </a:r>
            <a:r>
              <a:rPr lang="ko-KR" altLang="en-US" sz="2800" dirty="0">
                <a:solidFill>
                  <a:schemeClr val="tx1"/>
                </a:solidFill>
              </a:rPr>
              <a:t>리눅스 간단 소개</a:t>
            </a: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F38F015F-968A-F6A2-6639-F5E41EDACF03}"/>
              </a:ext>
            </a:extLst>
          </p:cNvPr>
          <p:cNvSpPr txBox="1">
            <a:spLocks/>
          </p:cNvSpPr>
          <p:nvPr/>
        </p:nvSpPr>
        <p:spPr>
          <a:xfrm>
            <a:off x="906710" y="1140903"/>
            <a:ext cx="6215543" cy="6737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dirty="0"/>
              <a:t>1-1. </a:t>
            </a:r>
            <a:r>
              <a:rPr lang="ko-KR" altLang="en-US" sz="2400" dirty="0"/>
              <a:t>리눅스 개요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876DE81-F589-7F30-6F70-2B98B00D85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6974" y="1814615"/>
            <a:ext cx="1895740" cy="264832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047C356-8D28-162D-E75C-61D2B70629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8844" y="1754586"/>
            <a:ext cx="5552896" cy="2768377"/>
          </a:xfrm>
          <a:prstGeom prst="rect">
            <a:avLst/>
          </a:prstGeom>
        </p:spPr>
      </p:pic>
      <p:sp>
        <p:nvSpPr>
          <p:cNvPr id="12" name="제목 1">
            <a:extLst>
              <a:ext uri="{FF2B5EF4-FFF2-40B4-BE49-F238E27FC236}">
                <a16:creationId xmlns:a16="http://schemas.microsoft.com/office/drawing/2014/main" id="{7FF3BAF6-0B70-317F-7BA1-AB15AC70A79F}"/>
              </a:ext>
            </a:extLst>
          </p:cNvPr>
          <p:cNvSpPr txBox="1">
            <a:spLocks/>
          </p:cNvSpPr>
          <p:nvPr/>
        </p:nvSpPr>
        <p:spPr>
          <a:xfrm>
            <a:off x="845888" y="4522964"/>
            <a:ext cx="10252747" cy="22721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800" dirty="0"/>
              <a:t>〮 </a:t>
            </a:r>
            <a:r>
              <a:rPr lang="ko-KR" altLang="en-US" sz="1800" dirty="0"/>
              <a:t>리눅스 </a:t>
            </a:r>
            <a:r>
              <a:rPr lang="en-US" altLang="ko-KR" sz="1800" dirty="0"/>
              <a:t>– </a:t>
            </a:r>
            <a:r>
              <a:rPr lang="ko-KR" altLang="en-US" sz="1800" dirty="0"/>
              <a:t>무료 유닉스</a:t>
            </a:r>
            <a:endParaRPr lang="en-US" altLang="ko-KR" sz="1800" dirty="0"/>
          </a:p>
          <a:p>
            <a:endParaRPr lang="en-US" altLang="ko-KR" sz="1800" dirty="0"/>
          </a:p>
          <a:p>
            <a:r>
              <a:rPr lang="en-US" altLang="ko-KR" sz="1800" dirty="0"/>
              <a:t>〮 1991</a:t>
            </a:r>
            <a:r>
              <a:rPr lang="ko-KR" altLang="en-US" sz="1800" dirty="0"/>
              <a:t>년 </a:t>
            </a:r>
            <a:r>
              <a:rPr lang="en-US" altLang="ko-KR" sz="1800" dirty="0"/>
              <a:t>‘</a:t>
            </a:r>
            <a:r>
              <a:rPr lang="ko-KR" altLang="en-US" sz="1800" dirty="0" err="1"/>
              <a:t>리누스</a:t>
            </a:r>
            <a:r>
              <a:rPr lang="ko-KR" altLang="en-US" sz="1800" dirty="0"/>
              <a:t> </a:t>
            </a:r>
            <a:r>
              <a:rPr lang="ko-KR" altLang="en-US" sz="1800" dirty="0" err="1"/>
              <a:t>토르발스</a:t>
            </a:r>
            <a:r>
              <a:rPr lang="en-US" altLang="ko-KR" sz="1800" dirty="0"/>
              <a:t>‘</a:t>
            </a:r>
            <a:r>
              <a:rPr lang="ko-KR" altLang="en-US" sz="1800" dirty="0"/>
              <a:t>가 버전 </a:t>
            </a:r>
            <a:r>
              <a:rPr lang="en-US" altLang="ko-KR" sz="1800" dirty="0"/>
              <a:t>0.01</a:t>
            </a:r>
            <a:r>
              <a:rPr lang="ko-KR" altLang="en-US" sz="1800" dirty="0"/>
              <a:t>을 최초로 작성</a:t>
            </a:r>
            <a:endParaRPr lang="en-US" altLang="ko-KR" sz="1800" dirty="0"/>
          </a:p>
          <a:p>
            <a:endParaRPr lang="en-US" altLang="ko-KR" sz="1800" dirty="0"/>
          </a:p>
          <a:p>
            <a:r>
              <a:rPr lang="en-US" altLang="ko-KR" sz="1800" dirty="0"/>
              <a:t>〮 1922</a:t>
            </a:r>
            <a:r>
              <a:rPr lang="ko-KR" altLang="en-US" sz="1800" dirty="0"/>
              <a:t>년 </a:t>
            </a:r>
            <a:r>
              <a:rPr lang="en-US" altLang="ko-KR" sz="1800" dirty="0"/>
              <a:t>0.02</a:t>
            </a:r>
            <a:r>
              <a:rPr lang="ko-KR" altLang="en-US" sz="1800" dirty="0"/>
              <a:t>버전을 공개하면서 시작됨</a:t>
            </a:r>
            <a:endParaRPr lang="en-US" altLang="ko-KR" sz="1800" dirty="0"/>
          </a:p>
          <a:p>
            <a:endParaRPr lang="en-US" altLang="ko-KR" sz="1800" dirty="0"/>
          </a:p>
          <a:p>
            <a:r>
              <a:rPr lang="en-US" altLang="ko-KR" sz="1800" dirty="0"/>
              <a:t>〮 </a:t>
            </a:r>
            <a:r>
              <a:rPr lang="ko-KR" altLang="en-US" sz="1800" b="1" u="sng" dirty="0" err="1">
                <a:solidFill>
                  <a:srgbClr val="FF0000"/>
                </a:solidFill>
              </a:rPr>
              <a:t>리누스</a:t>
            </a:r>
            <a:r>
              <a:rPr lang="ko-KR" altLang="en-US" sz="1800" b="1" u="sng" dirty="0">
                <a:solidFill>
                  <a:srgbClr val="FF0000"/>
                </a:solidFill>
              </a:rPr>
              <a:t> </a:t>
            </a:r>
            <a:r>
              <a:rPr lang="ko-KR" altLang="en-US" sz="1800" b="1" u="sng" dirty="0" err="1">
                <a:solidFill>
                  <a:srgbClr val="FF0000"/>
                </a:solidFill>
              </a:rPr>
              <a:t>토르발스는</a:t>
            </a:r>
            <a:r>
              <a:rPr lang="ko-KR" altLang="en-US" sz="1800" b="1" u="sng" dirty="0">
                <a:solidFill>
                  <a:srgbClr val="FF0000"/>
                </a:solidFill>
              </a:rPr>
              <a:t> 커널</a:t>
            </a:r>
            <a:r>
              <a:rPr lang="en-US" altLang="ko-KR" sz="1800" b="1" u="sng" dirty="0">
                <a:solidFill>
                  <a:srgbClr val="FF0000"/>
                </a:solidFill>
              </a:rPr>
              <a:t>(</a:t>
            </a:r>
            <a:r>
              <a:rPr lang="en-US" altLang="ko-KR" sz="1800" b="1" u="sng" dirty="0" err="1">
                <a:solidFill>
                  <a:srgbClr val="FF0000"/>
                </a:solidFill>
              </a:rPr>
              <a:t>Kenel</a:t>
            </a:r>
            <a:r>
              <a:rPr lang="en-US" altLang="ko-KR" sz="1800" b="1" u="sng" dirty="0">
                <a:solidFill>
                  <a:srgbClr val="FF0000"/>
                </a:solidFill>
              </a:rPr>
              <a:t>)</a:t>
            </a:r>
            <a:r>
              <a:rPr lang="ko-KR" altLang="en-US" sz="1800" b="1" u="sng" dirty="0">
                <a:solidFill>
                  <a:srgbClr val="FF0000"/>
                </a:solidFill>
              </a:rPr>
              <a:t>만 개발함</a:t>
            </a:r>
            <a:r>
              <a:rPr lang="en-US" altLang="ko-KR" sz="1800" b="1" u="sng" dirty="0">
                <a:solidFill>
                  <a:srgbClr val="FF0000"/>
                </a:solidFill>
              </a:rPr>
              <a:t>(ex. </a:t>
            </a:r>
            <a:r>
              <a:rPr lang="ko-KR" altLang="en-US" sz="1800" b="1" u="sng" dirty="0">
                <a:solidFill>
                  <a:srgbClr val="FF0000"/>
                </a:solidFill>
              </a:rPr>
              <a:t>커널 </a:t>
            </a:r>
            <a:r>
              <a:rPr lang="en-US" altLang="ko-KR" sz="1800" b="1" u="sng" dirty="0">
                <a:solidFill>
                  <a:srgbClr val="FF0000"/>
                </a:solidFill>
              </a:rPr>
              <a:t>= </a:t>
            </a:r>
            <a:r>
              <a:rPr lang="ko-KR" altLang="en-US" sz="1800" b="1" u="sng" dirty="0">
                <a:solidFill>
                  <a:srgbClr val="FF0000"/>
                </a:solidFill>
              </a:rPr>
              <a:t>자동차의 엔진</a:t>
            </a:r>
            <a:r>
              <a:rPr lang="en-US" altLang="ko-KR" sz="1800" b="1" u="sng" dirty="0">
                <a:solidFill>
                  <a:srgbClr val="FF0000"/>
                </a:solidFill>
              </a:rPr>
              <a:t>)</a:t>
            </a:r>
          </a:p>
          <a:p>
            <a:endParaRPr lang="en-US" altLang="ko-KR" sz="1800" dirty="0"/>
          </a:p>
          <a:p>
            <a:r>
              <a:rPr lang="en-US" altLang="ko-KR" sz="1800" dirty="0"/>
              <a:t>〮 </a:t>
            </a:r>
            <a:r>
              <a:rPr lang="ko-KR" altLang="en-US" sz="1800" dirty="0"/>
              <a:t>배포판의 구성</a:t>
            </a:r>
            <a:endParaRPr lang="en-US" altLang="ko-KR" sz="1800" dirty="0"/>
          </a:p>
        </p:txBody>
      </p:sp>
    </p:spTree>
    <p:extLst>
      <p:ext uri="{BB962C8B-B14F-4D97-AF65-F5344CB8AC3E}">
        <p14:creationId xmlns:p14="http://schemas.microsoft.com/office/powerpoint/2010/main" val="32296830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D6A5709-8627-A8D5-6E51-5A7D368024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199" y="243540"/>
            <a:ext cx="4208813" cy="273004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E56F451-B3E2-CFB3-1E47-9025061752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8706" y="243540"/>
            <a:ext cx="4208813" cy="273004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EDC727F-CAE2-5A22-859F-AE5096A83E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22616" y="382520"/>
            <a:ext cx="3140754" cy="19901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BB6DB7F-1F7A-17B8-4704-C7B167A774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199" y="3619500"/>
            <a:ext cx="4208813" cy="2730045"/>
          </a:xfrm>
          <a:prstGeom prst="rect">
            <a:avLst/>
          </a:prstGeom>
        </p:spPr>
      </p:pic>
      <p:sp>
        <p:nvSpPr>
          <p:cNvPr id="11" name="제목 1">
            <a:extLst>
              <a:ext uri="{FF2B5EF4-FFF2-40B4-BE49-F238E27FC236}">
                <a16:creationId xmlns:a16="http://schemas.microsoft.com/office/drawing/2014/main" id="{5CF1C48B-776D-3B80-E972-44CA70E47FF8}"/>
              </a:ext>
            </a:extLst>
          </p:cNvPr>
          <p:cNvSpPr txBox="1">
            <a:spLocks/>
          </p:cNvSpPr>
          <p:nvPr/>
        </p:nvSpPr>
        <p:spPr>
          <a:xfrm>
            <a:off x="1694757" y="3091864"/>
            <a:ext cx="2366703" cy="2932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dirty="0"/>
              <a:t>11. </a:t>
            </a:r>
            <a:r>
              <a:rPr lang="ko-KR" altLang="en-US" sz="1400" dirty="0"/>
              <a:t>사용자 설정 후 </a:t>
            </a:r>
            <a:r>
              <a:rPr lang="en-US" altLang="ko-KR" sz="1400" dirty="0"/>
              <a:t>‘</a:t>
            </a:r>
            <a:r>
              <a:rPr lang="ko-KR" altLang="en-US" sz="1400" dirty="0"/>
              <a:t>재부팅</a:t>
            </a:r>
            <a:r>
              <a:rPr lang="en-US" altLang="ko-KR" sz="1400" dirty="0"/>
              <a:t>’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34CBF06-FADE-801A-6A0F-9ED27CF7470D}"/>
              </a:ext>
            </a:extLst>
          </p:cNvPr>
          <p:cNvSpPr/>
          <p:nvPr/>
        </p:nvSpPr>
        <p:spPr>
          <a:xfrm>
            <a:off x="7763624" y="1517560"/>
            <a:ext cx="1019649" cy="40491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화살표: 왼쪽으로 구부러짐 14">
            <a:extLst>
              <a:ext uri="{FF2B5EF4-FFF2-40B4-BE49-F238E27FC236}">
                <a16:creationId xmlns:a16="http://schemas.microsoft.com/office/drawing/2014/main" id="{D48EEFD8-5F8F-7F17-50F7-04246A6C5366}"/>
              </a:ext>
            </a:extLst>
          </p:cNvPr>
          <p:cNvSpPr/>
          <p:nvPr/>
        </p:nvSpPr>
        <p:spPr>
          <a:xfrm rot="8398037" flipV="1">
            <a:off x="8342380" y="1943616"/>
            <a:ext cx="519137" cy="755978"/>
          </a:xfrm>
          <a:prstGeom prst="curvedLeftArrow">
            <a:avLst>
              <a:gd name="adj1" fmla="val 25000"/>
              <a:gd name="adj2" fmla="val 50000"/>
              <a:gd name="adj3" fmla="val 2948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F271B07D-5C4A-046E-0525-148F7BDEFEA0}"/>
              </a:ext>
            </a:extLst>
          </p:cNvPr>
          <p:cNvSpPr/>
          <p:nvPr/>
        </p:nvSpPr>
        <p:spPr>
          <a:xfrm>
            <a:off x="9164913" y="2155192"/>
            <a:ext cx="464861" cy="21749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제목 1">
            <a:extLst>
              <a:ext uri="{FF2B5EF4-FFF2-40B4-BE49-F238E27FC236}">
                <a16:creationId xmlns:a16="http://schemas.microsoft.com/office/drawing/2014/main" id="{545D333B-51DF-1DFC-0303-324676F28CCB}"/>
              </a:ext>
            </a:extLst>
          </p:cNvPr>
          <p:cNvSpPr txBox="1">
            <a:spLocks/>
          </p:cNvSpPr>
          <p:nvPr/>
        </p:nvSpPr>
        <p:spPr>
          <a:xfrm>
            <a:off x="6976718" y="3100448"/>
            <a:ext cx="2366703" cy="2932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dirty="0"/>
              <a:t>12. </a:t>
            </a:r>
            <a:r>
              <a:rPr lang="ko-KR" altLang="en-US" sz="1400" dirty="0"/>
              <a:t>라이선스 설정</a:t>
            </a:r>
            <a:r>
              <a:rPr lang="en-US" altLang="ko-KR" sz="1400" dirty="0"/>
              <a:t>(</a:t>
            </a:r>
            <a:r>
              <a:rPr lang="ko-KR" altLang="en-US" sz="1400" dirty="0"/>
              <a:t>동의</a:t>
            </a:r>
            <a:r>
              <a:rPr lang="en-US" altLang="ko-KR" sz="1400" dirty="0"/>
              <a:t>)</a:t>
            </a:r>
          </a:p>
        </p:txBody>
      </p:sp>
      <p:sp>
        <p:nvSpPr>
          <p:cNvPr id="21" name="제목 1">
            <a:extLst>
              <a:ext uri="{FF2B5EF4-FFF2-40B4-BE49-F238E27FC236}">
                <a16:creationId xmlns:a16="http://schemas.microsoft.com/office/drawing/2014/main" id="{BBB840E2-8328-2927-3076-B4CE8581C381}"/>
              </a:ext>
            </a:extLst>
          </p:cNvPr>
          <p:cNvSpPr txBox="1">
            <a:spLocks/>
          </p:cNvSpPr>
          <p:nvPr/>
        </p:nvSpPr>
        <p:spPr>
          <a:xfrm>
            <a:off x="1694757" y="6437274"/>
            <a:ext cx="2816283" cy="2932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dirty="0"/>
              <a:t>13. </a:t>
            </a:r>
            <a:r>
              <a:rPr lang="ko-KR" altLang="en-US" sz="1400" dirty="0"/>
              <a:t>라이선스 등록 후 </a:t>
            </a:r>
            <a:r>
              <a:rPr lang="en-US" altLang="ko-KR" sz="1400" dirty="0"/>
              <a:t>‘</a:t>
            </a:r>
            <a:r>
              <a:rPr lang="ko-KR" altLang="en-US" sz="1400" dirty="0"/>
              <a:t>설정 완료</a:t>
            </a:r>
            <a:r>
              <a:rPr lang="en-US" altLang="ko-KR" sz="1400" dirty="0"/>
              <a:t>’</a:t>
            </a: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0D48E85A-BB84-D887-8264-F43604D8AB1A}"/>
              </a:ext>
            </a:extLst>
          </p:cNvPr>
          <p:cNvSpPr/>
          <p:nvPr/>
        </p:nvSpPr>
        <p:spPr>
          <a:xfrm>
            <a:off x="4544891" y="6129117"/>
            <a:ext cx="464861" cy="29327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12A8121F-0BCF-7A1F-F767-A507A792B3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18706" y="3619500"/>
            <a:ext cx="4208813" cy="2636326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0D7F6EDD-D24D-DCCB-D83C-9B2AEBFA89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19963" y="3667086"/>
            <a:ext cx="2803703" cy="14995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2E3E193D-15BB-BEDB-A63D-36733F5A386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19963" y="5340440"/>
            <a:ext cx="2803702" cy="13388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192C8991-29A1-ACC7-972D-097FD644ACE2}"/>
              </a:ext>
            </a:extLst>
          </p:cNvPr>
          <p:cNvSpPr/>
          <p:nvPr/>
        </p:nvSpPr>
        <p:spPr>
          <a:xfrm>
            <a:off x="7314853" y="5149020"/>
            <a:ext cx="1167160" cy="20245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화살표: 왼쪽으로 구부러짐 34">
            <a:extLst>
              <a:ext uri="{FF2B5EF4-FFF2-40B4-BE49-F238E27FC236}">
                <a16:creationId xmlns:a16="http://schemas.microsoft.com/office/drawing/2014/main" id="{2B65F0E3-3999-88BA-81A3-717E094C22DD}"/>
              </a:ext>
            </a:extLst>
          </p:cNvPr>
          <p:cNvSpPr/>
          <p:nvPr/>
        </p:nvSpPr>
        <p:spPr>
          <a:xfrm rot="1512554" flipH="1" flipV="1">
            <a:off x="8225067" y="4019558"/>
            <a:ext cx="383893" cy="1151428"/>
          </a:xfrm>
          <a:prstGeom prst="curvedLeftArrow">
            <a:avLst>
              <a:gd name="adj1" fmla="val 25000"/>
              <a:gd name="adj2" fmla="val 50000"/>
              <a:gd name="adj3" fmla="val 2948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7" name="화살표: 왼쪽으로 구부러짐 36">
            <a:extLst>
              <a:ext uri="{FF2B5EF4-FFF2-40B4-BE49-F238E27FC236}">
                <a16:creationId xmlns:a16="http://schemas.microsoft.com/office/drawing/2014/main" id="{C25C189B-C862-B3D1-6F6B-D0E57720E98A}"/>
              </a:ext>
            </a:extLst>
          </p:cNvPr>
          <p:cNvSpPr/>
          <p:nvPr/>
        </p:nvSpPr>
        <p:spPr>
          <a:xfrm rot="505316">
            <a:off x="11488598" y="5010521"/>
            <a:ext cx="360709" cy="979656"/>
          </a:xfrm>
          <a:prstGeom prst="curvedLeftArrow">
            <a:avLst>
              <a:gd name="adj1" fmla="val 25000"/>
              <a:gd name="adj2" fmla="val 50000"/>
              <a:gd name="adj3" fmla="val 2948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883B586D-8D6B-89B1-F3DD-DF43FF4CE2E2}"/>
              </a:ext>
            </a:extLst>
          </p:cNvPr>
          <p:cNvSpPr/>
          <p:nvPr/>
        </p:nvSpPr>
        <p:spPr>
          <a:xfrm>
            <a:off x="8835890" y="3952543"/>
            <a:ext cx="2552835" cy="31544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597B4069-682F-8C22-F8F9-5146BD558B5B}"/>
              </a:ext>
            </a:extLst>
          </p:cNvPr>
          <p:cNvSpPr/>
          <p:nvPr/>
        </p:nvSpPr>
        <p:spPr>
          <a:xfrm>
            <a:off x="8835889" y="5569145"/>
            <a:ext cx="2606811" cy="31544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제목 1">
            <a:extLst>
              <a:ext uri="{FF2B5EF4-FFF2-40B4-BE49-F238E27FC236}">
                <a16:creationId xmlns:a16="http://schemas.microsoft.com/office/drawing/2014/main" id="{2483D246-3E95-4C43-DC0D-25C762E2EAF7}"/>
              </a:ext>
            </a:extLst>
          </p:cNvPr>
          <p:cNvSpPr txBox="1">
            <a:spLocks/>
          </p:cNvSpPr>
          <p:nvPr/>
        </p:nvSpPr>
        <p:spPr>
          <a:xfrm>
            <a:off x="9812154" y="5582333"/>
            <a:ext cx="934428" cy="237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dirty="0">
                <a:solidFill>
                  <a:srgbClr val="FF0000"/>
                </a:solidFill>
              </a:rPr>
              <a:t>password</a:t>
            </a:r>
          </a:p>
        </p:txBody>
      </p:sp>
      <p:sp>
        <p:nvSpPr>
          <p:cNvPr id="45" name="제목 1">
            <a:extLst>
              <a:ext uri="{FF2B5EF4-FFF2-40B4-BE49-F238E27FC236}">
                <a16:creationId xmlns:a16="http://schemas.microsoft.com/office/drawing/2014/main" id="{290D5E74-E214-EBE2-02A4-3954722F10A0}"/>
              </a:ext>
            </a:extLst>
          </p:cNvPr>
          <p:cNvSpPr txBox="1">
            <a:spLocks/>
          </p:cNvSpPr>
          <p:nvPr/>
        </p:nvSpPr>
        <p:spPr>
          <a:xfrm>
            <a:off x="5806765" y="6396727"/>
            <a:ext cx="2816283" cy="2932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dirty="0"/>
              <a:t>14. root</a:t>
            </a:r>
            <a:r>
              <a:rPr lang="ko-KR" altLang="en-US" sz="1400" dirty="0"/>
              <a:t> 사용자로 접속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3073448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9419ADD-9094-536A-D7B6-F0544726D6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886" y="562721"/>
            <a:ext cx="4268949" cy="271737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72CC6A7-EF46-F118-898C-6EF4E0292D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0436" y="1063401"/>
            <a:ext cx="2041756" cy="12351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0FD2B983-D528-F4AC-8782-BC6DDBD23565}"/>
              </a:ext>
            </a:extLst>
          </p:cNvPr>
          <p:cNvSpPr/>
          <p:nvPr/>
        </p:nvSpPr>
        <p:spPr>
          <a:xfrm>
            <a:off x="2152914" y="2476078"/>
            <a:ext cx="1371336" cy="20245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24ED9537-FE45-197A-2F9B-F0C58310FC51}"/>
              </a:ext>
            </a:extLst>
          </p:cNvPr>
          <p:cNvSpPr/>
          <p:nvPr/>
        </p:nvSpPr>
        <p:spPr>
          <a:xfrm>
            <a:off x="4640985" y="659069"/>
            <a:ext cx="357663" cy="21749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화살표: 왼쪽으로 구부러짐 12">
            <a:extLst>
              <a:ext uri="{FF2B5EF4-FFF2-40B4-BE49-F238E27FC236}">
                <a16:creationId xmlns:a16="http://schemas.microsoft.com/office/drawing/2014/main" id="{531A75D2-4371-049B-CBE5-F37338442D4D}"/>
              </a:ext>
            </a:extLst>
          </p:cNvPr>
          <p:cNvSpPr/>
          <p:nvPr/>
        </p:nvSpPr>
        <p:spPr>
          <a:xfrm rot="9854932" flipH="1" flipV="1">
            <a:off x="5043987" y="688194"/>
            <a:ext cx="290620" cy="549688"/>
          </a:xfrm>
          <a:prstGeom prst="curvedLeftArrow">
            <a:avLst>
              <a:gd name="adj1" fmla="val 25000"/>
              <a:gd name="adj2" fmla="val 50000"/>
              <a:gd name="adj3" fmla="val 2948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36A0F66D-FAC8-E058-D412-9CEA2CEB556C}"/>
              </a:ext>
            </a:extLst>
          </p:cNvPr>
          <p:cNvSpPr/>
          <p:nvPr/>
        </p:nvSpPr>
        <p:spPr>
          <a:xfrm>
            <a:off x="3740150" y="1408273"/>
            <a:ext cx="1857375" cy="23495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제목 1">
            <a:extLst>
              <a:ext uri="{FF2B5EF4-FFF2-40B4-BE49-F238E27FC236}">
                <a16:creationId xmlns:a16="http://schemas.microsoft.com/office/drawing/2014/main" id="{DB2D564E-38A3-5904-E9A6-91AAA2C725BD}"/>
              </a:ext>
            </a:extLst>
          </p:cNvPr>
          <p:cNvSpPr txBox="1">
            <a:spLocks/>
          </p:cNvSpPr>
          <p:nvPr/>
        </p:nvSpPr>
        <p:spPr>
          <a:xfrm>
            <a:off x="635330" y="3376444"/>
            <a:ext cx="4768430" cy="50704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dirty="0"/>
              <a:t>15. </a:t>
            </a:r>
            <a:r>
              <a:rPr lang="ko-KR" altLang="en-US" sz="1400" dirty="0"/>
              <a:t>한국어 선택 후 한국어</a:t>
            </a:r>
            <a:r>
              <a:rPr lang="en-US" altLang="ko-KR" sz="1400" dirty="0"/>
              <a:t>(Hangul)</a:t>
            </a:r>
            <a:r>
              <a:rPr lang="ko-KR" altLang="en-US" sz="1400" dirty="0"/>
              <a:t>로 선택</a:t>
            </a:r>
            <a:endParaRPr lang="en-US" altLang="ko-KR" sz="1400" dirty="0"/>
          </a:p>
          <a:p>
            <a:r>
              <a:rPr lang="en-US" altLang="ko-KR" sz="1400" dirty="0">
                <a:solidFill>
                  <a:srgbClr val="FF0000"/>
                </a:solidFill>
              </a:rPr>
              <a:t>(</a:t>
            </a:r>
            <a:r>
              <a:rPr lang="ko-KR" altLang="en-US" sz="1400" dirty="0">
                <a:solidFill>
                  <a:srgbClr val="FF0000"/>
                </a:solidFill>
              </a:rPr>
              <a:t>이후 개인 정보</a:t>
            </a:r>
            <a:r>
              <a:rPr lang="en-US" altLang="ko-KR" sz="1400" dirty="0">
                <a:solidFill>
                  <a:srgbClr val="FF0000"/>
                </a:solidFill>
              </a:rPr>
              <a:t>, </a:t>
            </a:r>
            <a:r>
              <a:rPr lang="ko-KR" altLang="en-US" sz="1400" dirty="0">
                <a:solidFill>
                  <a:srgbClr val="FF0000"/>
                </a:solidFill>
              </a:rPr>
              <a:t>온라인 계정 연결까지 다음으로 넘김</a:t>
            </a:r>
            <a:r>
              <a:rPr lang="en-US" altLang="ko-KR" sz="1400" dirty="0">
                <a:solidFill>
                  <a:srgbClr val="FF0000"/>
                </a:solidFill>
              </a:rPr>
              <a:t>)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A2A840FA-184E-8620-3AB7-C9C55D582B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7846" y="562720"/>
            <a:ext cx="4268950" cy="2717375"/>
          </a:xfrm>
          <a:prstGeom prst="rect">
            <a:avLst/>
          </a:prstGeom>
        </p:spPr>
      </p:pic>
      <p:sp>
        <p:nvSpPr>
          <p:cNvPr id="21" name="제목 1">
            <a:extLst>
              <a:ext uri="{FF2B5EF4-FFF2-40B4-BE49-F238E27FC236}">
                <a16:creationId xmlns:a16="http://schemas.microsoft.com/office/drawing/2014/main" id="{2919B54A-7196-A11A-B56B-C1A55A877223}"/>
              </a:ext>
            </a:extLst>
          </p:cNvPr>
          <p:cNvSpPr txBox="1">
            <a:spLocks/>
          </p:cNvSpPr>
          <p:nvPr/>
        </p:nvSpPr>
        <p:spPr>
          <a:xfrm>
            <a:off x="7662633" y="3280095"/>
            <a:ext cx="1999376" cy="50704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dirty="0"/>
              <a:t>16. CentOS Linux </a:t>
            </a:r>
            <a:r>
              <a:rPr lang="ko-KR" altLang="en-US" sz="1400" dirty="0"/>
              <a:t>시작 </a:t>
            </a:r>
            <a:endParaRPr lang="en-US" altLang="ko-KR" sz="1400" dirty="0">
              <a:solidFill>
                <a:srgbClr val="FF0000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873A129-D8E1-68F8-239F-2AF9ED0DFCD1}"/>
              </a:ext>
            </a:extLst>
          </p:cNvPr>
          <p:cNvSpPr/>
          <p:nvPr/>
        </p:nvSpPr>
        <p:spPr>
          <a:xfrm>
            <a:off x="8118885" y="2735424"/>
            <a:ext cx="1082265" cy="2762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C8F31BD2-3ADE-D322-2E42-D74DACF83E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01150" y="862872"/>
            <a:ext cx="2761363" cy="1780498"/>
          </a:xfrm>
          <a:prstGeom prst="rect">
            <a:avLst/>
          </a:prstGeom>
        </p:spPr>
      </p:pic>
      <p:sp>
        <p:nvSpPr>
          <p:cNvPr id="27" name="화살표: 왼쪽으로 구부러짐 26">
            <a:extLst>
              <a:ext uri="{FF2B5EF4-FFF2-40B4-BE49-F238E27FC236}">
                <a16:creationId xmlns:a16="http://schemas.microsoft.com/office/drawing/2014/main" id="{274D2E06-0DE8-4E44-C4E8-709BD9754CB2}"/>
              </a:ext>
            </a:extLst>
          </p:cNvPr>
          <p:cNvSpPr/>
          <p:nvPr/>
        </p:nvSpPr>
        <p:spPr>
          <a:xfrm rot="2762298" flipV="1">
            <a:off x="9384398" y="2412705"/>
            <a:ext cx="371827" cy="836103"/>
          </a:xfrm>
          <a:prstGeom prst="curvedLeftArrow">
            <a:avLst>
              <a:gd name="adj1" fmla="val 25000"/>
              <a:gd name="adj2" fmla="val 50000"/>
              <a:gd name="adj3" fmla="val 2948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9" name="제목 1">
            <a:extLst>
              <a:ext uri="{FF2B5EF4-FFF2-40B4-BE49-F238E27FC236}">
                <a16:creationId xmlns:a16="http://schemas.microsoft.com/office/drawing/2014/main" id="{5ADBEF22-41D9-60AA-DB1C-1233E0EF9F78}"/>
              </a:ext>
            </a:extLst>
          </p:cNvPr>
          <p:cNvSpPr txBox="1">
            <a:spLocks/>
          </p:cNvSpPr>
          <p:nvPr/>
        </p:nvSpPr>
        <p:spPr>
          <a:xfrm>
            <a:off x="10128024" y="1525748"/>
            <a:ext cx="1029333" cy="50704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400">
                <a:solidFill>
                  <a:srgbClr val="FF0000"/>
                </a:solidFill>
              </a:rPr>
              <a:t>메인 화면 </a:t>
            </a:r>
            <a:endParaRPr lang="en-US" altLang="ko-KR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38704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83D25E65-6853-33FD-3897-9025DD7C9F61}"/>
              </a:ext>
            </a:extLst>
          </p:cNvPr>
          <p:cNvSpPr txBox="1">
            <a:spLocks/>
          </p:cNvSpPr>
          <p:nvPr/>
        </p:nvSpPr>
        <p:spPr>
          <a:xfrm>
            <a:off x="1040934" y="551743"/>
            <a:ext cx="6215543" cy="6737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200" dirty="0"/>
              <a:t>3-3. Server</a:t>
            </a:r>
            <a:r>
              <a:rPr lang="ko-KR" altLang="en-US" sz="2200" dirty="0"/>
              <a:t>파일 </a:t>
            </a:r>
            <a:r>
              <a:rPr lang="en-US" altLang="ko-KR" sz="2200" dirty="0"/>
              <a:t>CentOS </a:t>
            </a:r>
            <a:r>
              <a:rPr lang="ko-KR" altLang="en-US" sz="2200" dirty="0"/>
              <a:t>내부 세팅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1A27C45-BC74-90F4-07C7-A1196028A8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317" y="1471464"/>
            <a:ext cx="4683259" cy="363953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5D3ADD9-4E82-249B-AF55-424E35F00F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0443" y="1471464"/>
            <a:ext cx="1640212" cy="363953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78A969C-9CF5-E869-08F7-5689AE341A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1523" y="2142584"/>
            <a:ext cx="3777875" cy="2303582"/>
          </a:xfrm>
          <a:prstGeom prst="rect">
            <a:avLst/>
          </a:prstGeom>
        </p:spPr>
      </p:pic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0415162D-4F7D-0A0E-614E-48B6D9632751}"/>
              </a:ext>
            </a:extLst>
          </p:cNvPr>
          <p:cNvSpPr/>
          <p:nvPr/>
        </p:nvSpPr>
        <p:spPr>
          <a:xfrm>
            <a:off x="5407563" y="3022781"/>
            <a:ext cx="234892" cy="53689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EC279196-00A4-A676-1FC2-CBB9FB37C45C}"/>
              </a:ext>
            </a:extLst>
          </p:cNvPr>
          <p:cNvSpPr/>
          <p:nvPr/>
        </p:nvSpPr>
        <p:spPr>
          <a:xfrm>
            <a:off x="7538643" y="3022781"/>
            <a:ext cx="234892" cy="53689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C772776C-1037-E644-D441-35DC5FA80227}"/>
              </a:ext>
            </a:extLst>
          </p:cNvPr>
          <p:cNvSpPr/>
          <p:nvPr/>
        </p:nvSpPr>
        <p:spPr>
          <a:xfrm>
            <a:off x="5142249" y="1665749"/>
            <a:ext cx="138447" cy="14663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7E42F73E-E609-B27E-58F3-7AFF88305EAB}"/>
              </a:ext>
            </a:extLst>
          </p:cNvPr>
          <p:cNvSpPr/>
          <p:nvPr/>
        </p:nvSpPr>
        <p:spPr>
          <a:xfrm>
            <a:off x="4208799" y="3022782"/>
            <a:ext cx="293351" cy="3657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B2E1A29-73AC-C9BB-94FD-701788A643CC}"/>
              </a:ext>
            </a:extLst>
          </p:cNvPr>
          <p:cNvSpPr txBox="1"/>
          <p:nvPr/>
        </p:nvSpPr>
        <p:spPr>
          <a:xfrm>
            <a:off x="4830111" y="1665749"/>
            <a:ext cx="368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①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1C0FA2C-215C-94AB-3CD2-BF8ABD392ECF}"/>
              </a:ext>
            </a:extLst>
          </p:cNvPr>
          <p:cNvSpPr txBox="1"/>
          <p:nvPr/>
        </p:nvSpPr>
        <p:spPr>
          <a:xfrm>
            <a:off x="4445987" y="2836319"/>
            <a:ext cx="368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②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43AF1021-3CF9-D755-89A2-AF37D882F006}"/>
              </a:ext>
            </a:extLst>
          </p:cNvPr>
          <p:cNvSpPr/>
          <p:nvPr/>
        </p:nvSpPr>
        <p:spPr>
          <a:xfrm>
            <a:off x="5770443" y="4595973"/>
            <a:ext cx="1176457" cy="28400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8165B7F2-78E6-1455-16B5-479B25C8AA8A}"/>
              </a:ext>
            </a:extLst>
          </p:cNvPr>
          <p:cNvSpPr/>
          <p:nvPr/>
        </p:nvSpPr>
        <p:spPr>
          <a:xfrm>
            <a:off x="7834313" y="2278223"/>
            <a:ext cx="1107281" cy="28400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55E48FF2-8118-F967-BC37-552B8A25E6C7}"/>
              </a:ext>
            </a:extLst>
          </p:cNvPr>
          <p:cNvSpPr/>
          <p:nvPr/>
        </p:nvSpPr>
        <p:spPr>
          <a:xfrm>
            <a:off x="10739438" y="3859373"/>
            <a:ext cx="683418" cy="18160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5DC5548-9720-5247-700A-D47D64BBEB4D}"/>
              </a:ext>
            </a:extLst>
          </p:cNvPr>
          <p:cNvSpPr txBox="1"/>
          <p:nvPr/>
        </p:nvSpPr>
        <p:spPr>
          <a:xfrm>
            <a:off x="6946900" y="4553308"/>
            <a:ext cx="368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③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5D3F7A1-CFA0-1732-E174-118676902FBD}"/>
              </a:ext>
            </a:extLst>
          </p:cNvPr>
          <p:cNvSpPr txBox="1"/>
          <p:nvPr/>
        </p:nvSpPr>
        <p:spPr>
          <a:xfrm>
            <a:off x="8595407" y="2513198"/>
            <a:ext cx="368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④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8ED2543-4DCB-22F1-5F7A-940261EC01CC}"/>
              </a:ext>
            </a:extLst>
          </p:cNvPr>
          <p:cNvSpPr txBox="1"/>
          <p:nvPr/>
        </p:nvSpPr>
        <p:spPr>
          <a:xfrm>
            <a:off x="10424207" y="3874241"/>
            <a:ext cx="368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⑤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6" name="제목 1">
            <a:extLst>
              <a:ext uri="{FF2B5EF4-FFF2-40B4-BE49-F238E27FC236}">
                <a16:creationId xmlns:a16="http://schemas.microsoft.com/office/drawing/2014/main" id="{204A841C-0042-9D35-3530-53E41CD1C452}"/>
              </a:ext>
            </a:extLst>
          </p:cNvPr>
          <p:cNvSpPr txBox="1">
            <a:spLocks/>
          </p:cNvSpPr>
          <p:nvPr/>
        </p:nvSpPr>
        <p:spPr>
          <a:xfrm>
            <a:off x="1335950" y="5211660"/>
            <a:ext cx="3203991" cy="50704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dirty="0"/>
              <a:t>1. </a:t>
            </a:r>
            <a:r>
              <a:rPr lang="ko-KR" altLang="en-US" sz="1400" dirty="0"/>
              <a:t>화면 해상도 설정</a:t>
            </a:r>
            <a:r>
              <a:rPr lang="en-US" altLang="ko-KR" sz="1400" dirty="0"/>
              <a:t>(1024 X 768)(1)</a:t>
            </a:r>
            <a:r>
              <a:rPr lang="ko-KR" altLang="en-US" sz="1400" dirty="0"/>
              <a:t> </a:t>
            </a:r>
            <a:endParaRPr lang="en-US" altLang="ko-KR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39503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521B1F0-DEE0-EE82-7CBD-0517B80286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408" y="646281"/>
            <a:ext cx="4517067" cy="4051554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7008AAE1-4CC5-C402-E766-30CBED6CD686}"/>
              </a:ext>
            </a:extLst>
          </p:cNvPr>
          <p:cNvSpPr/>
          <p:nvPr/>
        </p:nvSpPr>
        <p:spPr>
          <a:xfrm>
            <a:off x="807409" y="706289"/>
            <a:ext cx="475292" cy="33185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A2B5C72C-BC26-F26B-1782-2C72ABF97336}"/>
              </a:ext>
            </a:extLst>
          </p:cNvPr>
          <p:cNvSpPr/>
          <p:nvPr/>
        </p:nvSpPr>
        <p:spPr>
          <a:xfrm>
            <a:off x="800984" y="3858570"/>
            <a:ext cx="723015" cy="33185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347448-26F9-81AC-2E29-CC11DC43EA4A}"/>
              </a:ext>
            </a:extLst>
          </p:cNvPr>
          <p:cNvSpPr txBox="1"/>
          <p:nvPr/>
        </p:nvSpPr>
        <p:spPr>
          <a:xfrm>
            <a:off x="1199699" y="740698"/>
            <a:ext cx="368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①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F6042D9-64E3-E9E2-E017-7B3EBDC9390B}"/>
              </a:ext>
            </a:extLst>
          </p:cNvPr>
          <p:cNvSpPr txBox="1"/>
          <p:nvPr/>
        </p:nvSpPr>
        <p:spPr>
          <a:xfrm>
            <a:off x="1440997" y="3821095"/>
            <a:ext cx="368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②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73EF27E1-96DC-52F9-DD38-92D0CE9E7396}"/>
              </a:ext>
            </a:extLst>
          </p:cNvPr>
          <p:cNvSpPr/>
          <p:nvPr/>
        </p:nvSpPr>
        <p:spPr>
          <a:xfrm rot="19920413">
            <a:off x="1204110" y="2646193"/>
            <a:ext cx="4921356" cy="217324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DC46F9BB-5CFF-06C2-5DA5-AC6B5343C1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8064" y="646281"/>
            <a:ext cx="5148086" cy="1515894"/>
          </a:xfrm>
          <a:prstGeom prst="rect">
            <a:avLst/>
          </a:prstGeom>
        </p:spPr>
      </p:pic>
      <p:sp>
        <p:nvSpPr>
          <p:cNvPr id="21" name="제목 1">
            <a:extLst>
              <a:ext uri="{FF2B5EF4-FFF2-40B4-BE49-F238E27FC236}">
                <a16:creationId xmlns:a16="http://schemas.microsoft.com/office/drawing/2014/main" id="{84D23F1D-C2C1-BE30-64F2-54272741CAE0}"/>
              </a:ext>
            </a:extLst>
          </p:cNvPr>
          <p:cNvSpPr txBox="1">
            <a:spLocks/>
          </p:cNvSpPr>
          <p:nvPr/>
        </p:nvSpPr>
        <p:spPr>
          <a:xfrm>
            <a:off x="1523999" y="4790347"/>
            <a:ext cx="3203991" cy="50704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dirty="0"/>
              <a:t>1. </a:t>
            </a:r>
            <a:r>
              <a:rPr lang="ko-KR" altLang="en-US" sz="1400" dirty="0"/>
              <a:t>화면 해상도 설정</a:t>
            </a:r>
            <a:r>
              <a:rPr lang="en-US" altLang="ko-KR" sz="1400" dirty="0"/>
              <a:t>(1024 X 768)(2)</a:t>
            </a:r>
            <a:r>
              <a:rPr lang="ko-KR" altLang="en-US" sz="1400" dirty="0"/>
              <a:t> </a:t>
            </a:r>
            <a:endParaRPr lang="en-US" altLang="ko-KR" sz="1400" dirty="0">
              <a:solidFill>
                <a:srgbClr val="FF0000"/>
              </a:solidFill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D42945F4-24A2-855B-41E7-947DB592CC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8064" y="3033194"/>
            <a:ext cx="5290961" cy="2986381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AFB0A3B1-9A1D-6DE6-EDD3-9B5B1E33D2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8540" y="1513473"/>
            <a:ext cx="3900310" cy="628738"/>
          </a:xfrm>
          <a:prstGeom prst="rect">
            <a:avLst/>
          </a:prstGeom>
        </p:spPr>
      </p:pic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04671CEF-760E-012D-4DAA-ADE2A10888B2}"/>
              </a:ext>
            </a:extLst>
          </p:cNvPr>
          <p:cNvSpPr/>
          <p:nvPr/>
        </p:nvSpPr>
        <p:spPr>
          <a:xfrm>
            <a:off x="7175680" y="1289050"/>
            <a:ext cx="1820683" cy="22442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화살표: 왼쪽으로 구부러짐 30">
            <a:extLst>
              <a:ext uri="{FF2B5EF4-FFF2-40B4-BE49-F238E27FC236}">
                <a16:creationId xmlns:a16="http://schemas.microsoft.com/office/drawing/2014/main" id="{50587BC0-C628-ACC0-4892-718F827C5949}"/>
              </a:ext>
            </a:extLst>
          </p:cNvPr>
          <p:cNvSpPr/>
          <p:nvPr/>
        </p:nvSpPr>
        <p:spPr>
          <a:xfrm rot="8851820" flipH="1" flipV="1">
            <a:off x="9592280" y="779630"/>
            <a:ext cx="933381" cy="2819427"/>
          </a:xfrm>
          <a:prstGeom prst="curvedLeftArrow">
            <a:avLst>
              <a:gd name="adj1" fmla="val 25000"/>
              <a:gd name="adj2" fmla="val 50000"/>
              <a:gd name="adj3" fmla="val 2948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4DCDCE4C-38A6-EAF1-9DF9-5C64C950BC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59131" y="5146396"/>
            <a:ext cx="2179438" cy="396262"/>
          </a:xfrm>
          <a:prstGeom prst="rect">
            <a:avLst/>
          </a:prstGeom>
        </p:spPr>
      </p:pic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322C5F5D-6743-5F1A-4387-6C16F04B8EFA}"/>
              </a:ext>
            </a:extLst>
          </p:cNvPr>
          <p:cNvSpPr/>
          <p:nvPr/>
        </p:nvSpPr>
        <p:spPr>
          <a:xfrm>
            <a:off x="10321925" y="4741036"/>
            <a:ext cx="679450" cy="25521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561E3EC3-D5BD-3C28-BF51-1C6F87A6D1A9}"/>
              </a:ext>
            </a:extLst>
          </p:cNvPr>
          <p:cNvSpPr/>
          <p:nvPr/>
        </p:nvSpPr>
        <p:spPr>
          <a:xfrm>
            <a:off x="8804275" y="5216922"/>
            <a:ext cx="2134294" cy="25521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화살표: 왼쪽으로 구부러짐 40">
            <a:extLst>
              <a:ext uri="{FF2B5EF4-FFF2-40B4-BE49-F238E27FC236}">
                <a16:creationId xmlns:a16="http://schemas.microsoft.com/office/drawing/2014/main" id="{B928E7DE-C951-4825-9B7C-6ED646D5207A}"/>
              </a:ext>
            </a:extLst>
          </p:cNvPr>
          <p:cNvSpPr/>
          <p:nvPr/>
        </p:nvSpPr>
        <p:spPr>
          <a:xfrm rot="10800000" flipH="1" flipV="1">
            <a:off x="10967838" y="4822194"/>
            <a:ext cx="518018" cy="636053"/>
          </a:xfrm>
          <a:prstGeom prst="curvedLeftArrow">
            <a:avLst>
              <a:gd name="adj1" fmla="val 25000"/>
              <a:gd name="adj2" fmla="val 50000"/>
              <a:gd name="adj3" fmla="val 2948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C026796-A5AD-80D2-6577-102F99E18BB0}"/>
              </a:ext>
            </a:extLst>
          </p:cNvPr>
          <p:cNvSpPr txBox="1"/>
          <p:nvPr/>
        </p:nvSpPr>
        <p:spPr>
          <a:xfrm>
            <a:off x="11221045" y="5297395"/>
            <a:ext cx="5180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수정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58C7055C-2BDE-EB05-371A-7F3B2F75BC85}"/>
              </a:ext>
            </a:extLst>
          </p:cNvPr>
          <p:cNvSpPr/>
          <p:nvPr/>
        </p:nvSpPr>
        <p:spPr>
          <a:xfrm>
            <a:off x="7175679" y="1527508"/>
            <a:ext cx="2682695" cy="22442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제목 1">
            <a:extLst>
              <a:ext uri="{FF2B5EF4-FFF2-40B4-BE49-F238E27FC236}">
                <a16:creationId xmlns:a16="http://schemas.microsoft.com/office/drawing/2014/main" id="{CE25FED4-A797-E07B-79DC-47B4DB910FDE}"/>
              </a:ext>
            </a:extLst>
          </p:cNvPr>
          <p:cNvSpPr txBox="1">
            <a:spLocks/>
          </p:cNvSpPr>
          <p:nvPr/>
        </p:nvSpPr>
        <p:spPr>
          <a:xfrm>
            <a:off x="6726221" y="2259579"/>
            <a:ext cx="4379929" cy="6234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③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해당 파일로 이동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④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수정한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③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번 내용을 적용 </a:t>
            </a:r>
            <a:endParaRPr lang="en-US" altLang="ko-KR" sz="140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590CE2E-F55E-E082-C776-5E526232D138}"/>
              </a:ext>
            </a:extLst>
          </p:cNvPr>
          <p:cNvSpPr txBox="1"/>
          <p:nvPr/>
        </p:nvSpPr>
        <p:spPr>
          <a:xfrm>
            <a:off x="6812120" y="1220133"/>
            <a:ext cx="368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③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016DE72-85E3-1F4F-12A6-905BC4A4D8BA}"/>
              </a:ext>
            </a:extLst>
          </p:cNvPr>
          <p:cNvSpPr txBox="1"/>
          <p:nvPr/>
        </p:nvSpPr>
        <p:spPr>
          <a:xfrm>
            <a:off x="6813208" y="1449750"/>
            <a:ext cx="368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④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347B318B-A774-B30E-D270-698DC413FDF5}"/>
              </a:ext>
            </a:extLst>
          </p:cNvPr>
          <p:cNvSpPr/>
          <p:nvPr/>
        </p:nvSpPr>
        <p:spPr>
          <a:xfrm>
            <a:off x="5920849" y="1922745"/>
            <a:ext cx="319931" cy="22442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56313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877EEE9-D176-662C-5CE9-25CF152057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985" y="1529106"/>
            <a:ext cx="4444601" cy="2999761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01EE5C6C-923C-0F5D-BC41-D92BACA8EBF8}"/>
              </a:ext>
            </a:extLst>
          </p:cNvPr>
          <p:cNvSpPr/>
          <p:nvPr/>
        </p:nvSpPr>
        <p:spPr>
          <a:xfrm>
            <a:off x="742949" y="3562939"/>
            <a:ext cx="1216025" cy="33818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ED6DC2F-23E7-E92E-E713-0299605F8C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0208" y="2404306"/>
            <a:ext cx="2611218" cy="15876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7908C1DC-C50B-5F1A-14D9-D4582502C184}"/>
              </a:ext>
            </a:extLst>
          </p:cNvPr>
          <p:cNvSpPr/>
          <p:nvPr/>
        </p:nvSpPr>
        <p:spPr>
          <a:xfrm>
            <a:off x="2571749" y="1867412"/>
            <a:ext cx="720091" cy="33818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35B39AC4-EECF-B0B2-5B6C-E7D777F1FA0F}"/>
              </a:ext>
            </a:extLst>
          </p:cNvPr>
          <p:cNvSpPr/>
          <p:nvPr/>
        </p:nvSpPr>
        <p:spPr>
          <a:xfrm>
            <a:off x="4271335" y="3028986"/>
            <a:ext cx="720091" cy="89277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E6F21BF-B404-9F84-EBF8-042F389689C8}"/>
              </a:ext>
            </a:extLst>
          </p:cNvPr>
          <p:cNvSpPr txBox="1"/>
          <p:nvPr/>
        </p:nvSpPr>
        <p:spPr>
          <a:xfrm>
            <a:off x="1648710" y="3845661"/>
            <a:ext cx="368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①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02D7689-216A-1FCF-D2E5-8B9EC3D389D9}"/>
              </a:ext>
            </a:extLst>
          </p:cNvPr>
          <p:cNvSpPr txBox="1"/>
          <p:nvPr/>
        </p:nvSpPr>
        <p:spPr>
          <a:xfrm>
            <a:off x="3291840" y="1851836"/>
            <a:ext cx="368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②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56842B3-1002-012E-E935-1F294CC5D518}"/>
              </a:ext>
            </a:extLst>
          </p:cNvPr>
          <p:cNvSpPr txBox="1"/>
          <p:nvPr/>
        </p:nvSpPr>
        <p:spPr>
          <a:xfrm>
            <a:off x="3874017" y="3562148"/>
            <a:ext cx="368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③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9" name="제목 1">
            <a:extLst>
              <a:ext uri="{FF2B5EF4-FFF2-40B4-BE49-F238E27FC236}">
                <a16:creationId xmlns:a16="http://schemas.microsoft.com/office/drawing/2014/main" id="{631A832F-B921-0226-7197-15DA147738CE}"/>
              </a:ext>
            </a:extLst>
          </p:cNvPr>
          <p:cNvSpPr txBox="1">
            <a:spLocks/>
          </p:cNvSpPr>
          <p:nvPr/>
        </p:nvSpPr>
        <p:spPr>
          <a:xfrm>
            <a:off x="2130796" y="4483773"/>
            <a:ext cx="1601996" cy="50704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dirty="0"/>
              <a:t>2. </a:t>
            </a:r>
            <a:r>
              <a:rPr lang="ko-KR" altLang="en-US" sz="1400" dirty="0"/>
              <a:t>화면 </a:t>
            </a:r>
            <a:r>
              <a:rPr lang="ko-KR" altLang="en-US" sz="1400" dirty="0" err="1"/>
              <a:t>장금</a:t>
            </a:r>
            <a:r>
              <a:rPr lang="ko-KR" altLang="en-US" sz="1400" dirty="0"/>
              <a:t> 해제</a:t>
            </a:r>
            <a:endParaRPr lang="en-US" altLang="ko-KR" sz="1400" dirty="0">
              <a:solidFill>
                <a:srgbClr val="FF0000"/>
              </a:solidFill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246D526C-316E-A61A-1986-8C5FAE0C49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7773" y="1529106"/>
            <a:ext cx="4444601" cy="2999761"/>
          </a:xfrm>
          <a:prstGeom prst="rect">
            <a:avLst/>
          </a:prstGeom>
        </p:spPr>
      </p:pic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1644FBA3-EE17-2D6D-258D-FAED2F259E55}"/>
              </a:ext>
            </a:extLst>
          </p:cNvPr>
          <p:cNvSpPr/>
          <p:nvPr/>
        </p:nvSpPr>
        <p:spPr>
          <a:xfrm>
            <a:off x="6338403" y="4250371"/>
            <a:ext cx="1216025" cy="27849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CC399837-2A45-FCAA-2D1C-EED49D15B3E8}"/>
              </a:ext>
            </a:extLst>
          </p:cNvPr>
          <p:cNvSpPr/>
          <p:nvPr/>
        </p:nvSpPr>
        <p:spPr>
          <a:xfrm>
            <a:off x="8172449" y="1958852"/>
            <a:ext cx="720091" cy="33818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BED73481-68A8-0659-77F9-27B40B5DA8E4}"/>
              </a:ext>
            </a:extLst>
          </p:cNvPr>
          <p:cNvSpPr/>
          <p:nvPr/>
        </p:nvSpPr>
        <p:spPr>
          <a:xfrm>
            <a:off x="9651206" y="2871627"/>
            <a:ext cx="409575" cy="24050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FA776FC-B40B-6E51-3DD6-6C5E4EBA8063}"/>
              </a:ext>
            </a:extLst>
          </p:cNvPr>
          <p:cNvSpPr txBox="1"/>
          <p:nvPr/>
        </p:nvSpPr>
        <p:spPr>
          <a:xfrm>
            <a:off x="7514038" y="4219620"/>
            <a:ext cx="368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①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449F9CD-B1A8-E248-DFE0-10F472614B4C}"/>
              </a:ext>
            </a:extLst>
          </p:cNvPr>
          <p:cNvSpPr txBox="1"/>
          <p:nvPr/>
        </p:nvSpPr>
        <p:spPr>
          <a:xfrm>
            <a:off x="7804149" y="1967270"/>
            <a:ext cx="368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②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2B1E5F7-82FE-5839-7918-536B11A9B805}"/>
              </a:ext>
            </a:extLst>
          </p:cNvPr>
          <p:cNvSpPr txBox="1"/>
          <p:nvPr/>
        </p:nvSpPr>
        <p:spPr>
          <a:xfrm>
            <a:off x="10040594" y="2800875"/>
            <a:ext cx="368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③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5" name="제목 1">
            <a:extLst>
              <a:ext uri="{FF2B5EF4-FFF2-40B4-BE49-F238E27FC236}">
                <a16:creationId xmlns:a16="http://schemas.microsoft.com/office/drawing/2014/main" id="{5695DEB6-69F4-11BE-7E01-8813A57A9334}"/>
              </a:ext>
            </a:extLst>
          </p:cNvPr>
          <p:cNvSpPr txBox="1">
            <a:spLocks/>
          </p:cNvSpPr>
          <p:nvPr/>
        </p:nvSpPr>
        <p:spPr>
          <a:xfrm>
            <a:off x="8091542" y="4514043"/>
            <a:ext cx="1601996" cy="50704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dirty="0"/>
              <a:t>3. </a:t>
            </a:r>
            <a:r>
              <a:rPr lang="ko-KR" altLang="en-US" sz="1400" dirty="0"/>
              <a:t>절전 해제</a:t>
            </a:r>
            <a:endParaRPr lang="en-US" altLang="ko-KR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25362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B8156966-D0B5-C57B-D359-230F36B60A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408" y="646281"/>
            <a:ext cx="4517067" cy="405155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F4CC343-6530-E07D-05FE-23DC692FD5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0528" y="249460"/>
            <a:ext cx="5878611" cy="15707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제목 1">
            <a:extLst>
              <a:ext uri="{FF2B5EF4-FFF2-40B4-BE49-F238E27FC236}">
                <a16:creationId xmlns:a16="http://schemas.microsoft.com/office/drawing/2014/main" id="{749B11BB-4546-17B4-DFEC-F04A358C0E8A}"/>
              </a:ext>
            </a:extLst>
          </p:cNvPr>
          <p:cNvSpPr txBox="1">
            <a:spLocks/>
          </p:cNvSpPr>
          <p:nvPr/>
        </p:nvSpPr>
        <p:spPr>
          <a:xfrm>
            <a:off x="1809297" y="4787153"/>
            <a:ext cx="2353277" cy="50704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dirty="0"/>
              <a:t>4. </a:t>
            </a:r>
            <a:r>
              <a:rPr lang="ko-KR" altLang="en-US" sz="1400" dirty="0"/>
              <a:t>내부 업데이트 강제로 끔</a:t>
            </a:r>
            <a:endParaRPr lang="en-US" altLang="ko-KR" sz="1400" dirty="0">
              <a:solidFill>
                <a:srgbClr val="FF0000"/>
              </a:solidFill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E49756D7-41CB-D852-6520-B9F846F64D08}"/>
              </a:ext>
            </a:extLst>
          </p:cNvPr>
          <p:cNvSpPr/>
          <p:nvPr/>
        </p:nvSpPr>
        <p:spPr>
          <a:xfrm>
            <a:off x="807409" y="706289"/>
            <a:ext cx="475292" cy="33185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6179ED62-A532-BAC1-F7B3-882D1B35F531}"/>
              </a:ext>
            </a:extLst>
          </p:cNvPr>
          <p:cNvSpPr/>
          <p:nvPr/>
        </p:nvSpPr>
        <p:spPr>
          <a:xfrm>
            <a:off x="800984" y="3858570"/>
            <a:ext cx="723015" cy="33185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7424204D-BEC1-B264-E5C5-CBC4D71E5FBF}"/>
              </a:ext>
            </a:extLst>
          </p:cNvPr>
          <p:cNvSpPr/>
          <p:nvPr/>
        </p:nvSpPr>
        <p:spPr>
          <a:xfrm rot="19920413">
            <a:off x="1197690" y="2612499"/>
            <a:ext cx="4921356" cy="217324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7148D07F-5FC1-CB33-1EAC-3DBDE4003CA5}"/>
              </a:ext>
            </a:extLst>
          </p:cNvPr>
          <p:cNvSpPr/>
          <p:nvPr/>
        </p:nvSpPr>
        <p:spPr>
          <a:xfrm>
            <a:off x="7292520" y="707688"/>
            <a:ext cx="4259119" cy="49174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A47D1B89-44D1-D32C-361E-ED8F216DD49B}"/>
              </a:ext>
            </a:extLst>
          </p:cNvPr>
          <p:cNvSpPr/>
          <p:nvPr/>
        </p:nvSpPr>
        <p:spPr>
          <a:xfrm>
            <a:off x="7316782" y="1308323"/>
            <a:ext cx="300422" cy="21907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27F6C83-8D76-FF77-E1FA-88FEB91111C9}"/>
              </a:ext>
            </a:extLst>
          </p:cNvPr>
          <p:cNvSpPr txBox="1"/>
          <p:nvPr/>
        </p:nvSpPr>
        <p:spPr>
          <a:xfrm>
            <a:off x="1199699" y="740698"/>
            <a:ext cx="368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①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A9B5676-B28A-479D-EED6-15EE72D26CDC}"/>
              </a:ext>
            </a:extLst>
          </p:cNvPr>
          <p:cNvSpPr txBox="1"/>
          <p:nvPr/>
        </p:nvSpPr>
        <p:spPr>
          <a:xfrm>
            <a:off x="1440997" y="3821095"/>
            <a:ext cx="368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②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03D1BDC-4A89-CA0A-7AD5-5CFD48F53EFD}"/>
              </a:ext>
            </a:extLst>
          </p:cNvPr>
          <p:cNvSpPr txBox="1"/>
          <p:nvPr/>
        </p:nvSpPr>
        <p:spPr>
          <a:xfrm>
            <a:off x="11504989" y="849680"/>
            <a:ext cx="368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③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F5A4449-73F7-C5AE-633B-656F59FFAB2E}"/>
              </a:ext>
            </a:extLst>
          </p:cNvPr>
          <p:cNvSpPr txBox="1"/>
          <p:nvPr/>
        </p:nvSpPr>
        <p:spPr>
          <a:xfrm>
            <a:off x="7573304" y="1224402"/>
            <a:ext cx="368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④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1" name="제목 1">
            <a:extLst>
              <a:ext uri="{FF2B5EF4-FFF2-40B4-BE49-F238E27FC236}">
                <a16:creationId xmlns:a16="http://schemas.microsoft.com/office/drawing/2014/main" id="{80EB16B3-7027-BD1F-3B12-92FA4F1E7B41}"/>
              </a:ext>
            </a:extLst>
          </p:cNvPr>
          <p:cNvSpPr txBox="1">
            <a:spLocks/>
          </p:cNvSpPr>
          <p:nvPr/>
        </p:nvSpPr>
        <p:spPr>
          <a:xfrm>
            <a:off x="6943975" y="1818905"/>
            <a:ext cx="4379929" cy="6234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③ Cent8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업데이트 끄는 명령어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④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터미널 창 종료 명령어</a:t>
            </a:r>
            <a:endParaRPr lang="en-US" altLang="ko-KR" sz="1400" dirty="0"/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6D7FA494-5745-E3F8-4295-ADF7B8EEF9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0528" y="2391630"/>
            <a:ext cx="5878611" cy="23062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5" name="화살표: 왼쪽으로 구부러짐 34">
            <a:extLst>
              <a:ext uri="{FF2B5EF4-FFF2-40B4-BE49-F238E27FC236}">
                <a16:creationId xmlns:a16="http://schemas.microsoft.com/office/drawing/2014/main" id="{FC3CBFE2-2265-8DD2-1458-31427BEACE98}"/>
              </a:ext>
            </a:extLst>
          </p:cNvPr>
          <p:cNvSpPr/>
          <p:nvPr/>
        </p:nvSpPr>
        <p:spPr>
          <a:xfrm rot="9854932" flipH="1" flipV="1">
            <a:off x="10920635" y="1572157"/>
            <a:ext cx="578277" cy="1170722"/>
          </a:xfrm>
          <a:prstGeom prst="curvedLeftArrow">
            <a:avLst>
              <a:gd name="adj1" fmla="val 25000"/>
              <a:gd name="adj2" fmla="val 50000"/>
              <a:gd name="adj3" fmla="val 2948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C57B2D70-72A9-8C28-52B4-C19663DBC0EA}"/>
              </a:ext>
            </a:extLst>
          </p:cNvPr>
          <p:cNvSpPr/>
          <p:nvPr/>
        </p:nvSpPr>
        <p:spPr>
          <a:xfrm>
            <a:off x="7274449" y="2778408"/>
            <a:ext cx="1688580" cy="15887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E125E57D-297E-9A81-D8F4-D5B8B0598BA5}"/>
              </a:ext>
            </a:extLst>
          </p:cNvPr>
          <p:cNvSpPr/>
          <p:nvPr/>
        </p:nvSpPr>
        <p:spPr>
          <a:xfrm>
            <a:off x="7988824" y="3084331"/>
            <a:ext cx="1107551" cy="15887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3358DB91-966F-9D98-C52E-704F9E53FB92}"/>
              </a:ext>
            </a:extLst>
          </p:cNvPr>
          <p:cNvSpPr/>
          <p:nvPr/>
        </p:nvSpPr>
        <p:spPr>
          <a:xfrm>
            <a:off x="5762909" y="3508676"/>
            <a:ext cx="5319429" cy="54993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7C018162-8DC1-3101-DC24-6C0C7655CD3C}"/>
              </a:ext>
            </a:extLst>
          </p:cNvPr>
          <p:cNvSpPr/>
          <p:nvPr/>
        </p:nvSpPr>
        <p:spPr>
          <a:xfrm>
            <a:off x="7988824" y="4088606"/>
            <a:ext cx="1536176" cy="15001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15C2BD0-F682-1028-9D47-D71014696AA3}"/>
              </a:ext>
            </a:extLst>
          </p:cNvPr>
          <p:cNvSpPr txBox="1"/>
          <p:nvPr/>
        </p:nvSpPr>
        <p:spPr>
          <a:xfrm>
            <a:off x="8912225" y="2667541"/>
            <a:ext cx="368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⑤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6E6252E-DFB0-2EC9-0E79-3C1C38CEE891}"/>
              </a:ext>
            </a:extLst>
          </p:cNvPr>
          <p:cNvSpPr txBox="1"/>
          <p:nvPr/>
        </p:nvSpPr>
        <p:spPr>
          <a:xfrm>
            <a:off x="9032183" y="2985100"/>
            <a:ext cx="368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⑥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FFCADFD-5063-C589-309C-7809985CC95E}"/>
              </a:ext>
            </a:extLst>
          </p:cNvPr>
          <p:cNvSpPr txBox="1"/>
          <p:nvPr/>
        </p:nvSpPr>
        <p:spPr>
          <a:xfrm>
            <a:off x="11031600" y="3602736"/>
            <a:ext cx="368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⑦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B421B05-F885-0102-7332-94FEAC1154D0}"/>
              </a:ext>
            </a:extLst>
          </p:cNvPr>
          <p:cNvSpPr txBox="1"/>
          <p:nvPr/>
        </p:nvSpPr>
        <p:spPr>
          <a:xfrm>
            <a:off x="9460100" y="4043861"/>
            <a:ext cx="368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⑧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55" name="제목 1">
            <a:extLst>
              <a:ext uri="{FF2B5EF4-FFF2-40B4-BE49-F238E27FC236}">
                <a16:creationId xmlns:a16="http://schemas.microsoft.com/office/drawing/2014/main" id="{1A9CAA2F-DF4B-1CF5-947E-D2AAAB8BF282}"/>
              </a:ext>
            </a:extLst>
          </p:cNvPr>
          <p:cNvSpPr txBox="1">
            <a:spLocks/>
          </p:cNvSpPr>
          <p:nvPr/>
        </p:nvSpPr>
        <p:spPr>
          <a:xfrm>
            <a:off x="5852160" y="4645065"/>
            <a:ext cx="5878611" cy="16673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⑤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해당 위치로 이동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⑥ backup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디렉토리 생성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⑦ ls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 통해 해당 파일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업데이트가 가능하도록 하는 파일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목록을 확인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400" dirty="0"/>
              <a:t>-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⑧ </a:t>
            </a:r>
            <a:r>
              <a:rPr lang="en-US" altLang="ko-KR" sz="1400" dirty="0"/>
              <a:t>backup</a:t>
            </a:r>
            <a:r>
              <a:rPr lang="ko-KR" altLang="en-US" sz="1400" dirty="0"/>
              <a:t> 폴더로 해당 파일을 이동</a:t>
            </a:r>
            <a:endParaRPr lang="en-US" altLang="ko-KR" sz="1400" dirty="0"/>
          </a:p>
          <a:p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⑨ b</a:t>
            </a:r>
            <a:r>
              <a:rPr lang="en-US" altLang="ko-KR" sz="1400" dirty="0"/>
              <a:t>ackup </a:t>
            </a:r>
            <a:r>
              <a:rPr lang="ko-KR" altLang="en-US" sz="1400" dirty="0"/>
              <a:t>폴더로 이동 확인</a:t>
            </a:r>
            <a:endParaRPr lang="en-US" altLang="ko-KR" sz="1400" dirty="0"/>
          </a:p>
          <a:p>
            <a:r>
              <a:rPr lang="en-US" altLang="ko-KR" sz="1400" dirty="0"/>
              <a:t>-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⑩ r</a:t>
            </a:r>
            <a:r>
              <a:rPr lang="en-US" altLang="ko-KR" sz="1400" dirty="0"/>
              <a:t>epo</a:t>
            </a:r>
            <a:r>
              <a:rPr lang="ko-KR" altLang="en-US" sz="1400" dirty="0"/>
              <a:t>파일에는 아무것도 있으면 안되어 파일 생성 및 추가</a:t>
            </a:r>
            <a:r>
              <a:rPr lang="en-US" altLang="ko-KR" sz="1400" dirty="0">
                <a:latin typeface="+mj-ea"/>
              </a:rPr>
              <a:t>(★P34)</a:t>
            </a:r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CF5EFDDF-90D9-6FC9-B999-BA138D0B74D9}"/>
              </a:ext>
            </a:extLst>
          </p:cNvPr>
          <p:cNvSpPr/>
          <p:nvPr/>
        </p:nvSpPr>
        <p:spPr>
          <a:xfrm>
            <a:off x="5738273" y="4355994"/>
            <a:ext cx="602996" cy="18001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F05DE15-EAD1-DBF9-7A3D-C4097E3D265C}"/>
              </a:ext>
            </a:extLst>
          </p:cNvPr>
          <p:cNvSpPr txBox="1"/>
          <p:nvPr/>
        </p:nvSpPr>
        <p:spPr>
          <a:xfrm>
            <a:off x="6272236" y="4260671"/>
            <a:ext cx="368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⑨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61" name="사각형: 둥근 모서리 60">
            <a:extLst>
              <a:ext uri="{FF2B5EF4-FFF2-40B4-BE49-F238E27FC236}">
                <a16:creationId xmlns:a16="http://schemas.microsoft.com/office/drawing/2014/main" id="{58A3176E-C277-DF11-6030-5EAA0D91BE96}"/>
              </a:ext>
            </a:extLst>
          </p:cNvPr>
          <p:cNvSpPr/>
          <p:nvPr/>
        </p:nvSpPr>
        <p:spPr>
          <a:xfrm>
            <a:off x="8028623" y="4496741"/>
            <a:ext cx="1251901" cy="18001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C76036AD-B5F3-CF58-9A58-CE7DB7C9D859}"/>
              </a:ext>
            </a:extLst>
          </p:cNvPr>
          <p:cNvSpPr txBox="1"/>
          <p:nvPr/>
        </p:nvSpPr>
        <p:spPr>
          <a:xfrm>
            <a:off x="9252141" y="4389911"/>
            <a:ext cx="368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⑩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96365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C790E0C-3C8F-B173-2726-6212BCFCDB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078" y="1451295"/>
            <a:ext cx="4417837" cy="332204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C85DE74-B451-2658-C4CA-8A0FAD9FB1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7073" y="147384"/>
            <a:ext cx="4529087" cy="304043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79DE319-7B39-3D98-92CE-F912E9FDB2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5817" y="3615309"/>
            <a:ext cx="3727431" cy="2814328"/>
          </a:xfrm>
          <a:prstGeom prst="rect">
            <a:avLst/>
          </a:prstGeom>
        </p:spPr>
      </p:pic>
      <p:sp>
        <p:nvSpPr>
          <p:cNvPr id="11" name="화살표: 왼쪽으로 구부러짐 10">
            <a:extLst>
              <a:ext uri="{FF2B5EF4-FFF2-40B4-BE49-F238E27FC236}">
                <a16:creationId xmlns:a16="http://schemas.microsoft.com/office/drawing/2014/main" id="{3A7D5AB5-0AFC-5C14-79C0-73D468C1D5B1}"/>
              </a:ext>
            </a:extLst>
          </p:cNvPr>
          <p:cNvSpPr/>
          <p:nvPr/>
        </p:nvSpPr>
        <p:spPr>
          <a:xfrm rot="4905999" flipH="1">
            <a:off x="4441219" y="-292659"/>
            <a:ext cx="620953" cy="2626759"/>
          </a:xfrm>
          <a:prstGeom prst="curvedLeftArrow">
            <a:avLst>
              <a:gd name="adj1" fmla="val 25000"/>
              <a:gd name="adj2" fmla="val 50000"/>
              <a:gd name="adj3" fmla="val 2948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화살표: 왼쪽으로 구부러짐 12">
            <a:extLst>
              <a:ext uri="{FF2B5EF4-FFF2-40B4-BE49-F238E27FC236}">
                <a16:creationId xmlns:a16="http://schemas.microsoft.com/office/drawing/2014/main" id="{A5F3A38E-D7BB-A51D-64EA-44757FE3A981}"/>
              </a:ext>
            </a:extLst>
          </p:cNvPr>
          <p:cNvSpPr/>
          <p:nvPr/>
        </p:nvSpPr>
        <p:spPr>
          <a:xfrm rot="7386164" flipV="1">
            <a:off x="3863489" y="3998936"/>
            <a:ext cx="854424" cy="2324499"/>
          </a:xfrm>
          <a:prstGeom prst="curvedLeftArrow">
            <a:avLst>
              <a:gd name="adj1" fmla="val 25000"/>
              <a:gd name="adj2" fmla="val 50000"/>
              <a:gd name="adj3" fmla="val 2948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7B1F636B-0119-5B21-B8EF-713337975A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01611" y="4039360"/>
            <a:ext cx="3894121" cy="18413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1BD64614-46FB-898A-969F-9B6B7B9FACCE}"/>
              </a:ext>
            </a:extLst>
          </p:cNvPr>
          <p:cNvSpPr/>
          <p:nvPr/>
        </p:nvSpPr>
        <p:spPr>
          <a:xfrm>
            <a:off x="7458503" y="4814888"/>
            <a:ext cx="3383442" cy="47215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82555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911C82B-C8BB-6E2E-AAAE-6FE9EC1181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260" y="329856"/>
            <a:ext cx="4903030" cy="1239143"/>
          </a:xfrm>
          <a:prstGeom prst="rect">
            <a:avLst/>
          </a:prstGeom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88BAD6EE-5026-DB61-2EB7-619DF825E2EE}"/>
              </a:ext>
            </a:extLst>
          </p:cNvPr>
          <p:cNvSpPr/>
          <p:nvPr/>
        </p:nvSpPr>
        <p:spPr>
          <a:xfrm>
            <a:off x="1862939" y="614363"/>
            <a:ext cx="1164127" cy="28913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B15EF938-78BD-20A9-254A-7DDED833F0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5270" y="1890163"/>
            <a:ext cx="5895038" cy="402407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5744BCD7-F9A9-CDE9-4DD6-66507FF977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5746" y="384041"/>
            <a:ext cx="4073348" cy="26910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5BB3E127-05A3-890A-9F84-559EF1135BB3}"/>
              </a:ext>
            </a:extLst>
          </p:cNvPr>
          <p:cNvSpPr/>
          <p:nvPr/>
        </p:nvSpPr>
        <p:spPr>
          <a:xfrm>
            <a:off x="2585003" y="2524125"/>
            <a:ext cx="2767173" cy="2667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제목 1">
            <a:extLst>
              <a:ext uri="{FF2B5EF4-FFF2-40B4-BE49-F238E27FC236}">
                <a16:creationId xmlns:a16="http://schemas.microsoft.com/office/drawing/2014/main" id="{4ADD0B00-457E-3A5C-8B4F-DE4E60BFAA69}"/>
              </a:ext>
            </a:extLst>
          </p:cNvPr>
          <p:cNvSpPr txBox="1">
            <a:spLocks/>
          </p:cNvSpPr>
          <p:nvPr/>
        </p:nvSpPr>
        <p:spPr>
          <a:xfrm>
            <a:off x="7108045" y="3062976"/>
            <a:ext cx="5014047" cy="18026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①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해당 폴더로 이동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②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ifcfg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파일에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ens160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이라는 네트워크가 </a:t>
            </a:r>
            <a:r>
              <a:rPr lang="ko-KR" altLang="en-US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들어있다라는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뜻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③ ifcfg-ens160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파일을 편집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④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해당 네트워크 장치를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down</a:t>
            </a:r>
          </a:p>
          <a:p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⑤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해당 네트워크 장치를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up</a:t>
            </a:r>
          </a:p>
          <a:p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⑥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재부팅 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73703B0-F7D5-C1EF-558D-D61D3EDF97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47278" y="1164366"/>
            <a:ext cx="2333328" cy="10215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C5387312-3E45-0C8B-A31C-A55DAB0F7DF5}"/>
              </a:ext>
            </a:extLst>
          </p:cNvPr>
          <p:cNvSpPr/>
          <p:nvPr/>
        </p:nvSpPr>
        <p:spPr>
          <a:xfrm>
            <a:off x="6480106" y="1231900"/>
            <a:ext cx="1060520" cy="13335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69D9553F-3B4F-95C5-5C28-F3A5D70E9A47}"/>
              </a:ext>
            </a:extLst>
          </p:cNvPr>
          <p:cNvSpPr/>
          <p:nvPr/>
        </p:nvSpPr>
        <p:spPr>
          <a:xfrm>
            <a:off x="9191638" y="1123949"/>
            <a:ext cx="2416162" cy="108902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B7074513-6972-686C-A19D-FAF93EAFFE53}"/>
              </a:ext>
            </a:extLst>
          </p:cNvPr>
          <p:cNvSpPr/>
          <p:nvPr/>
        </p:nvSpPr>
        <p:spPr>
          <a:xfrm>
            <a:off x="1185270" y="2941771"/>
            <a:ext cx="2767173" cy="48301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B2E74B04-C08F-ABB0-4D5A-D7897708B30A}"/>
              </a:ext>
            </a:extLst>
          </p:cNvPr>
          <p:cNvSpPr/>
          <p:nvPr/>
        </p:nvSpPr>
        <p:spPr>
          <a:xfrm>
            <a:off x="3581400" y="3424787"/>
            <a:ext cx="1539875" cy="20741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C1108A0-B1B6-31BC-9EDA-FFC576455953}"/>
              </a:ext>
            </a:extLst>
          </p:cNvPr>
          <p:cNvSpPr txBox="1"/>
          <p:nvPr/>
        </p:nvSpPr>
        <p:spPr>
          <a:xfrm>
            <a:off x="5299079" y="2472809"/>
            <a:ext cx="368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①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2AC8D2A-8F53-D553-2F90-CDF29A4EF902}"/>
              </a:ext>
            </a:extLst>
          </p:cNvPr>
          <p:cNvSpPr txBox="1"/>
          <p:nvPr/>
        </p:nvSpPr>
        <p:spPr>
          <a:xfrm>
            <a:off x="3935062" y="2946406"/>
            <a:ext cx="368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②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98B6B0A-725D-3A0E-9B91-617D0D9D84FE}"/>
              </a:ext>
            </a:extLst>
          </p:cNvPr>
          <p:cNvSpPr txBox="1"/>
          <p:nvPr/>
        </p:nvSpPr>
        <p:spPr>
          <a:xfrm>
            <a:off x="5078498" y="3315738"/>
            <a:ext cx="368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③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5" name="화살표: 오른쪽 34">
            <a:extLst>
              <a:ext uri="{FF2B5EF4-FFF2-40B4-BE49-F238E27FC236}">
                <a16:creationId xmlns:a16="http://schemas.microsoft.com/office/drawing/2014/main" id="{D2272085-CE23-C40A-D907-D1136852FD07}"/>
              </a:ext>
            </a:extLst>
          </p:cNvPr>
          <p:cNvSpPr/>
          <p:nvPr/>
        </p:nvSpPr>
        <p:spPr>
          <a:xfrm rot="19920413">
            <a:off x="4999045" y="2948174"/>
            <a:ext cx="1687104" cy="217324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화살표: 왼쪽으로 구부러짐 36">
            <a:extLst>
              <a:ext uri="{FF2B5EF4-FFF2-40B4-BE49-F238E27FC236}">
                <a16:creationId xmlns:a16="http://schemas.microsoft.com/office/drawing/2014/main" id="{328E4FF5-A402-A5EB-1B0D-1C064B9CE43F}"/>
              </a:ext>
            </a:extLst>
          </p:cNvPr>
          <p:cNvSpPr/>
          <p:nvPr/>
        </p:nvSpPr>
        <p:spPr>
          <a:xfrm rot="5400000" flipH="1" flipV="1">
            <a:off x="8121454" y="-226874"/>
            <a:ext cx="733596" cy="2183951"/>
          </a:xfrm>
          <a:prstGeom prst="curvedLeftArrow">
            <a:avLst>
              <a:gd name="adj1" fmla="val 25000"/>
              <a:gd name="adj2" fmla="val 50000"/>
              <a:gd name="adj3" fmla="val 2948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335E61B-42FF-F1A0-1E2E-9ADFE7A04F20}"/>
              </a:ext>
            </a:extLst>
          </p:cNvPr>
          <p:cNvSpPr txBox="1"/>
          <p:nvPr/>
        </p:nvSpPr>
        <p:spPr>
          <a:xfrm>
            <a:off x="8119952" y="754617"/>
            <a:ext cx="6549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수정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21F44E0B-51E8-5758-2D7F-5C52A42CEA0D}"/>
              </a:ext>
            </a:extLst>
          </p:cNvPr>
          <p:cNvSpPr/>
          <p:nvPr/>
        </p:nvSpPr>
        <p:spPr>
          <a:xfrm>
            <a:off x="3581400" y="4073633"/>
            <a:ext cx="2358006" cy="20741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F4AA5EDE-CD24-DCBC-D4B8-6B832A18E667}"/>
              </a:ext>
            </a:extLst>
          </p:cNvPr>
          <p:cNvSpPr/>
          <p:nvPr/>
        </p:nvSpPr>
        <p:spPr>
          <a:xfrm>
            <a:off x="3588832" y="4722479"/>
            <a:ext cx="2358006" cy="20741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1BA3C26D-B1BC-D452-B5D1-A25CD413F7B1}"/>
              </a:ext>
            </a:extLst>
          </p:cNvPr>
          <p:cNvSpPr/>
          <p:nvPr/>
        </p:nvSpPr>
        <p:spPr>
          <a:xfrm>
            <a:off x="3599435" y="5358625"/>
            <a:ext cx="578865" cy="20741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" name="제목 1">
            <a:extLst>
              <a:ext uri="{FF2B5EF4-FFF2-40B4-BE49-F238E27FC236}">
                <a16:creationId xmlns:a16="http://schemas.microsoft.com/office/drawing/2014/main" id="{DAF5F799-CE52-9992-5CC5-D2A392636A6B}"/>
              </a:ext>
            </a:extLst>
          </p:cNvPr>
          <p:cNvSpPr txBox="1">
            <a:spLocks/>
          </p:cNvSpPr>
          <p:nvPr/>
        </p:nvSpPr>
        <p:spPr>
          <a:xfrm>
            <a:off x="3417964" y="6023288"/>
            <a:ext cx="1402496" cy="50704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dirty="0"/>
              <a:t>5. </a:t>
            </a:r>
            <a:r>
              <a:rPr lang="ko-KR" altLang="en-US" sz="1400" dirty="0"/>
              <a:t>고정 </a:t>
            </a:r>
            <a:r>
              <a:rPr lang="en-US" altLang="ko-KR" sz="1400" dirty="0"/>
              <a:t>IP </a:t>
            </a:r>
            <a:r>
              <a:rPr lang="ko-KR" altLang="en-US" sz="1400" dirty="0"/>
              <a:t>설정</a:t>
            </a:r>
            <a:endParaRPr lang="en-US" altLang="ko-KR" sz="1400" dirty="0">
              <a:solidFill>
                <a:srgbClr val="FF0000"/>
              </a:solidFill>
            </a:endParaRPr>
          </a:p>
        </p:txBody>
      </p:sp>
      <p:pic>
        <p:nvPicPr>
          <p:cNvPr id="49" name="그림 48">
            <a:extLst>
              <a:ext uri="{FF2B5EF4-FFF2-40B4-BE49-F238E27FC236}">
                <a16:creationId xmlns:a16="http://schemas.microsoft.com/office/drawing/2014/main" id="{F3DA3BAC-A368-3068-D281-EA27DAF20C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83229" y="5114995"/>
            <a:ext cx="4443488" cy="16801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1" name="화살표: 오른쪽 50">
            <a:extLst>
              <a:ext uri="{FF2B5EF4-FFF2-40B4-BE49-F238E27FC236}">
                <a16:creationId xmlns:a16="http://schemas.microsoft.com/office/drawing/2014/main" id="{69732B79-964F-A16D-1D51-0E9640A8ABC8}"/>
              </a:ext>
            </a:extLst>
          </p:cNvPr>
          <p:cNvSpPr/>
          <p:nvPr/>
        </p:nvSpPr>
        <p:spPr>
          <a:xfrm rot="1591268">
            <a:off x="4078966" y="5781382"/>
            <a:ext cx="1687104" cy="217324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85BB211E-9F1A-5A7D-E431-A5F84173A65B}"/>
              </a:ext>
            </a:extLst>
          </p:cNvPr>
          <p:cNvSpPr/>
          <p:nvPr/>
        </p:nvSpPr>
        <p:spPr>
          <a:xfrm>
            <a:off x="5791201" y="5626100"/>
            <a:ext cx="4029074" cy="116903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0579150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3A7A148-8267-573F-8C3A-7294F613CB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917" y="1076105"/>
            <a:ext cx="5761345" cy="3010120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168373A5-FF11-CB9E-D33F-A6C13F566734}"/>
              </a:ext>
            </a:extLst>
          </p:cNvPr>
          <p:cNvSpPr txBox="1">
            <a:spLocks/>
          </p:cNvSpPr>
          <p:nvPr/>
        </p:nvSpPr>
        <p:spPr>
          <a:xfrm>
            <a:off x="2018063" y="4086225"/>
            <a:ext cx="3829051" cy="78708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dirty="0"/>
              <a:t>5. </a:t>
            </a:r>
            <a:r>
              <a:rPr lang="ko-KR" altLang="en-US" sz="1400" dirty="0"/>
              <a:t>보안 강화기능인 </a:t>
            </a:r>
            <a:r>
              <a:rPr lang="en-US" altLang="ko-KR" sz="1400" dirty="0" err="1"/>
              <a:t>selinux</a:t>
            </a:r>
            <a:r>
              <a:rPr lang="en-US" altLang="ko-KR" sz="1400" dirty="0"/>
              <a:t> </a:t>
            </a:r>
            <a:r>
              <a:rPr lang="ko-KR" altLang="en-US" sz="1400" dirty="0"/>
              <a:t>정지</a:t>
            </a:r>
            <a:endParaRPr lang="en-US" altLang="ko-KR" sz="1400" dirty="0"/>
          </a:p>
          <a:p>
            <a:r>
              <a:rPr lang="en-US" altLang="ko-KR" sz="1400" dirty="0"/>
              <a:t>(</a:t>
            </a:r>
            <a:r>
              <a:rPr lang="ko-KR" altLang="en-US" sz="1400" dirty="0"/>
              <a:t>네트워크 서버 작업에 애로 사항 발생 때문</a:t>
            </a:r>
            <a:r>
              <a:rPr lang="en-US" altLang="ko-KR" sz="1400" dirty="0"/>
              <a:t>)</a:t>
            </a:r>
            <a:endParaRPr lang="en-US" altLang="ko-KR" sz="1400" dirty="0">
              <a:solidFill>
                <a:srgbClr val="FF0000"/>
              </a:solidFill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3F318F09-9980-6D51-F6B7-CEBFCC3DE3B9}"/>
              </a:ext>
            </a:extLst>
          </p:cNvPr>
          <p:cNvSpPr/>
          <p:nvPr/>
        </p:nvSpPr>
        <p:spPr>
          <a:xfrm>
            <a:off x="2413000" y="3717925"/>
            <a:ext cx="2276538" cy="26352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E806274A-0EAB-0A9A-B6F0-9767F634DE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4325" y="564115"/>
            <a:ext cx="6505762" cy="264048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53586FD-81ED-171E-544F-207C059273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8586" y="2768208"/>
            <a:ext cx="2852219" cy="382849"/>
          </a:xfrm>
          <a:prstGeom prst="rect">
            <a:avLst/>
          </a:prstGeom>
        </p:spPr>
      </p:pic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B8BD9A5B-6FAF-4C49-0CE2-AF1C8DD052A8}"/>
              </a:ext>
            </a:extLst>
          </p:cNvPr>
          <p:cNvSpPr/>
          <p:nvPr/>
        </p:nvSpPr>
        <p:spPr>
          <a:xfrm>
            <a:off x="5404325" y="1999093"/>
            <a:ext cx="1348900" cy="20118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73A729F1-F7A1-3562-FF43-E45E03C6D380}"/>
              </a:ext>
            </a:extLst>
          </p:cNvPr>
          <p:cNvSpPr/>
          <p:nvPr/>
        </p:nvSpPr>
        <p:spPr>
          <a:xfrm>
            <a:off x="6988586" y="2756544"/>
            <a:ext cx="2757394" cy="38284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72B4346C-71C6-E0FF-4EBC-0BB24CAC97EF}"/>
              </a:ext>
            </a:extLst>
          </p:cNvPr>
          <p:cNvSpPr/>
          <p:nvPr/>
        </p:nvSpPr>
        <p:spPr>
          <a:xfrm rot="19920413">
            <a:off x="4536725" y="3373690"/>
            <a:ext cx="1186362" cy="217324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화살표: 왼쪽으로 구부러짐 20">
            <a:extLst>
              <a:ext uri="{FF2B5EF4-FFF2-40B4-BE49-F238E27FC236}">
                <a16:creationId xmlns:a16="http://schemas.microsoft.com/office/drawing/2014/main" id="{277E4C44-FCF5-7754-E70D-3130E77C9CB8}"/>
              </a:ext>
            </a:extLst>
          </p:cNvPr>
          <p:cNvSpPr/>
          <p:nvPr/>
        </p:nvSpPr>
        <p:spPr>
          <a:xfrm rot="6680070" flipH="1" flipV="1">
            <a:off x="7432169" y="1041877"/>
            <a:ext cx="711394" cy="2183951"/>
          </a:xfrm>
          <a:prstGeom prst="curvedLeftArrow">
            <a:avLst>
              <a:gd name="adj1" fmla="val 25000"/>
              <a:gd name="adj2" fmla="val 50000"/>
              <a:gd name="adj3" fmla="val 2948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4B34D47-5903-7B72-DF33-0DB29282B3E7}"/>
              </a:ext>
            </a:extLst>
          </p:cNvPr>
          <p:cNvSpPr txBox="1"/>
          <p:nvPr/>
        </p:nvSpPr>
        <p:spPr>
          <a:xfrm>
            <a:off x="7324644" y="1932632"/>
            <a:ext cx="6549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수정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835642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EDAA26C-EF3A-304B-A465-5E07449DDD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943" y="513060"/>
            <a:ext cx="4328391" cy="233080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C6B6FD9-85F9-891F-9F6F-56E135BF75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942" y="2340919"/>
            <a:ext cx="4328391" cy="2595611"/>
          </a:xfrm>
          <a:prstGeom prst="rect">
            <a:avLst/>
          </a:prstGeom>
        </p:spPr>
      </p:pic>
      <p:sp>
        <p:nvSpPr>
          <p:cNvPr id="9" name="제목 1">
            <a:extLst>
              <a:ext uri="{FF2B5EF4-FFF2-40B4-BE49-F238E27FC236}">
                <a16:creationId xmlns:a16="http://schemas.microsoft.com/office/drawing/2014/main" id="{D3C57AFE-C884-32EB-17BC-8CF1AD204A7A}"/>
              </a:ext>
            </a:extLst>
          </p:cNvPr>
          <p:cNvSpPr txBox="1">
            <a:spLocks/>
          </p:cNvSpPr>
          <p:nvPr/>
        </p:nvSpPr>
        <p:spPr>
          <a:xfrm>
            <a:off x="1861679" y="4936530"/>
            <a:ext cx="1494915" cy="78708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dirty="0"/>
              <a:t>6. </a:t>
            </a:r>
            <a:r>
              <a:rPr lang="ko-KR" altLang="en-US" sz="1400" dirty="0"/>
              <a:t>방화벽 기능</a:t>
            </a:r>
            <a:endParaRPr lang="en-US" altLang="ko-KR" sz="1400" dirty="0">
              <a:solidFill>
                <a:srgbClr val="FF0000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E4B7843F-05FD-A2A3-6BFA-63AD4DCCCA73}"/>
              </a:ext>
            </a:extLst>
          </p:cNvPr>
          <p:cNvSpPr/>
          <p:nvPr/>
        </p:nvSpPr>
        <p:spPr>
          <a:xfrm>
            <a:off x="1470867" y="1422069"/>
            <a:ext cx="1885727" cy="26352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49C5D673-2EBB-AEA1-78F9-188FE1919F15}"/>
              </a:ext>
            </a:extLst>
          </p:cNvPr>
          <p:cNvSpPr/>
          <p:nvPr/>
        </p:nvSpPr>
        <p:spPr>
          <a:xfrm>
            <a:off x="437799" y="4650144"/>
            <a:ext cx="827258" cy="15334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7E0AFB3A-9158-C0B3-AEFD-73359F9902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4749" y="529245"/>
            <a:ext cx="4946990" cy="3430359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0BEA9DEF-B391-3292-1837-94AF8B3EA9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55141" y="2472681"/>
            <a:ext cx="3597236" cy="23308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39F699B0-C14F-9038-BC21-B5E55FEFDC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16583" y="3429000"/>
            <a:ext cx="2290312" cy="16723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1" name="타원 20">
            <a:extLst>
              <a:ext uri="{FF2B5EF4-FFF2-40B4-BE49-F238E27FC236}">
                <a16:creationId xmlns:a16="http://schemas.microsoft.com/office/drawing/2014/main" id="{0281BC2A-C7AF-E6DA-40C5-768ED4680F60}"/>
              </a:ext>
            </a:extLst>
          </p:cNvPr>
          <p:cNvSpPr/>
          <p:nvPr/>
        </p:nvSpPr>
        <p:spPr>
          <a:xfrm>
            <a:off x="5588794" y="3455215"/>
            <a:ext cx="340519" cy="3657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2390B760-196A-28E8-1749-DD49F29FA3B7}"/>
              </a:ext>
            </a:extLst>
          </p:cNvPr>
          <p:cNvSpPr/>
          <p:nvPr/>
        </p:nvSpPr>
        <p:spPr>
          <a:xfrm>
            <a:off x="9096269" y="1110206"/>
            <a:ext cx="640627" cy="6237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BF5CA4C5-D031-5453-A82E-6E0CCEDEF675}"/>
              </a:ext>
            </a:extLst>
          </p:cNvPr>
          <p:cNvSpPr/>
          <p:nvPr/>
        </p:nvSpPr>
        <p:spPr>
          <a:xfrm>
            <a:off x="7138988" y="2756545"/>
            <a:ext cx="850106" cy="21287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15C5088F-3424-6043-E4A2-1245EA59CB07}"/>
              </a:ext>
            </a:extLst>
          </p:cNvPr>
          <p:cNvSpPr/>
          <p:nvPr/>
        </p:nvSpPr>
        <p:spPr>
          <a:xfrm>
            <a:off x="10970585" y="3745319"/>
            <a:ext cx="623926" cy="103530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A99999D-8151-A65A-0810-BD58F094E88B}"/>
              </a:ext>
            </a:extLst>
          </p:cNvPr>
          <p:cNvSpPr txBox="1"/>
          <p:nvPr/>
        </p:nvSpPr>
        <p:spPr>
          <a:xfrm>
            <a:off x="5834139" y="3270549"/>
            <a:ext cx="368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①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35A1179-9DBF-E4D9-43D0-2095D343B831}"/>
              </a:ext>
            </a:extLst>
          </p:cNvPr>
          <p:cNvSpPr txBox="1"/>
          <p:nvPr/>
        </p:nvSpPr>
        <p:spPr>
          <a:xfrm>
            <a:off x="8853629" y="925540"/>
            <a:ext cx="368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②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CCF5574-1BCB-117E-E0D4-CD16F94DAB80}"/>
              </a:ext>
            </a:extLst>
          </p:cNvPr>
          <p:cNvSpPr txBox="1"/>
          <p:nvPr/>
        </p:nvSpPr>
        <p:spPr>
          <a:xfrm>
            <a:off x="7564041" y="2926795"/>
            <a:ext cx="368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③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48D0DA5-18FE-C8AA-676C-C08D2BF14C67}"/>
              </a:ext>
            </a:extLst>
          </p:cNvPr>
          <p:cNvSpPr txBox="1"/>
          <p:nvPr/>
        </p:nvSpPr>
        <p:spPr>
          <a:xfrm>
            <a:off x="11108619" y="4727615"/>
            <a:ext cx="368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④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7" name="화살표: 왼쪽으로 구부러짐 36">
            <a:extLst>
              <a:ext uri="{FF2B5EF4-FFF2-40B4-BE49-F238E27FC236}">
                <a16:creationId xmlns:a16="http://schemas.microsoft.com/office/drawing/2014/main" id="{44CF3159-3C4D-DB6B-D520-FC72553B1AB8}"/>
              </a:ext>
            </a:extLst>
          </p:cNvPr>
          <p:cNvSpPr/>
          <p:nvPr/>
        </p:nvSpPr>
        <p:spPr>
          <a:xfrm rot="9577118" flipH="1" flipV="1">
            <a:off x="9878305" y="1189845"/>
            <a:ext cx="530960" cy="1546835"/>
          </a:xfrm>
          <a:prstGeom prst="curvedLeftArrow">
            <a:avLst>
              <a:gd name="adj1" fmla="val 25000"/>
              <a:gd name="adj2" fmla="val 50000"/>
              <a:gd name="adj3" fmla="val 2948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9" name="제목 1">
            <a:extLst>
              <a:ext uri="{FF2B5EF4-FFF2-40B4-BE49-F238E27FC236}">
                <a16:creationId xmlns:a16="http://schemas.microsoft.com/office/drawing/2014/main" id="{5ABB72A1-9707-BCA4-E7F3-1921807976D3}"/>
              </a:ext>
            </a:extLst>
          </p:cNvPr>
          <p:cNvSpPr txBox="1">
            <a:spLocks/>
          </p:cNvSpPr>
          <p:nvPr/>
        </p:nvSpPr>
        <p:spPr>
          <a:xfrm>
            <a:off x="7110157" y="4935141"/>
            <a:ext cx="2357870" cy="78708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dirty="0"/>
              <a:t>7. gnome </a:t>
            </a:r>
            <a:r>
              <a:rPr lang="ko-KR" altLang="en-US" sz="1400" dirty="0"/>
              <a:t>소프트웨어 상쇄</a:t>
            </a:r>
            <a:endParaRPr lang="en-US" altLang="ko-KR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51921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563E0CDC-0B73-0442-4718-254C7A5A3F3B}"/>
              </a:ext>
            </a:extLst>
          </p:cNvPr>
          <p:cNvSpPr txBox="1">
            <a:spLocks/>
          </p:cNvSpPr>
          <p:nvPr/>
        </p:nvSpPr>
        <p:spPr>
          <a:xfrm>
            <a:off x="906710" y="545284"/>
            <a:ext cx="6215543" cy="6737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dirty="0"/>
              <a:t>1-2. GNU </a:t>
            </a:r>
            <a:r>
              <a:rPr lang="ko-KR" altLang="en-US" sz="2400" dirty="0"/>
              <a:t>프로젝트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6674615-68D2-9338-28E6-04529AE60B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6259" y="1218996"/>
            <a:ext cx="2619741" cy="2553056"/>
          </a:xfrm>
          <a:prstGeom prst="rect">
            <a:avLst/>
          </a:prstGeom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4D43F484-321E-E091-DFA6-D07281273F14}"/>
              </a:ext>
            </a:extLst>
          </p:cNvPr>
          <p:cNvSpPr txBox="1">
            <a:spLocks/>
          </p:cNvSpPr>
          <p:nvPr/>
        </p:nvSpPr>
        <p:spPr>
          <a:xfrm>
            <a:off x="845888" y="4211273"/>
            <a:ext cx="10319859" cy="2046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800" dirty="0"/>
              <a:t>〮 1984</a:t>
            </a:r>
            <a:r>
              <a:rPr lang="ko-KR" altLang="en-US" sz="1800" dirty="0"/>
              <a:t>년 리차드 </a:t>
            </a:r>
            <a:r>
              <a:rPr lang="ko-KR" altLang="en-US" sz="1800" dirty="0" err="1"/>
              <a:t>스톨만</a:t>
            </a:r>
            <a:r>
              <a:rPr lang="en-US" altLang="ko-KR" sz="1800" dirty="0"/>
              <a:t>(Richard Stallman)</a:t>
            </a:r>
            <a:r>
              <a:rPr lang="ko-KR" altLang="en-US" sz="1800" dirty="0"/>
              <a:t>에 의해서 </a:t>
            </a:r>
            <a:r>
              <a:rPr lang="en-US" altLang="ko-KR" sz="1800" dirty="0"/>
              <a:t>GNU </a:t>
            </a:r>
            <a:r>
              <a:rPr lang="ko-KR" altLang="en-US" sz="1800" dirty="0"/>
              <a:t>프로젝트가 시작</a:t>
            </a:r>
            <a:endParaRPr lang="en-US" altLang="ko-KR" sz="1800" dirty="0"/>
          </a:p>
          <a:p>
            <a:endParaRPr lang="en-US" altLang="ko-KR" sz="1800" dirty="0"/>
          </a:p>
          <a:p>
            <a:r>
              <a:rPr lang="en-US" altLang="ko-KR" sz="1800" dirty="0"/>
              <a:t>〮 </a:t>
            </a:r>
            <a:r>
              <a:rPr lang="ko-KR" altLang="en-US" sz="1800" b="1" u="sng" dirty="0">
                <a:solidFill>
                  <a:srgbClr val="FF0000"/>
                </a:solidFill>
              </a:rPr>
              <a:t>목표는 </a:t>
            </a:r>
            <a:r>
              <a:rPr lang="en-US" altLang="ko-KR" sz="1800" b="1" u="sng" dirty="0">
                <a:solidFill>
                  <a:srgbClr val="FF0000"/>
                </a:solidFill>
              </a:rPr>
              <a:t>‘</a:t>
            </a:r>
            <a:r>
              <a:rPr lang="ko-KR" altLang="en-US" sz="1800" b="1" u="sng" dirty="0">
                <a:solidFill>
                  <a:srgbClr val="FF0000"/>
                </a:solidFill>
              </a:rPr>
              <a:t>모두가 공유할 수 있는 소프트웨어</a:t>
            </a:r>
            <a:r>
              <a:rPr lang="en-US" altLang="ko-KR" sz="1800" b="1" u="sng" dirty="0">
                <a:solidFill>
                  <a:srgbClr val="FF0000"/>
                </a:solidFill>
              </a:rPr>
              <a:t>’</a:t>
            </a:r>
            <a:r>
              <a:rPr lang="ko-KR" altLang="en-US" sz="1800" b="1" u="sng" dirty="0">
                <a:solidFill>
                  <a:srgbClr val="FF0000"/>
                </a:solidFill>
              </a:rPr>
              <a:t>를 만드는 것</a:t>
            </a:r>
            <a:endParaRPr lang="en-US" altLang="ko-KR" sz="1800" b="1" u="sng" dirty="0">
              <a:solidFill>
                <a:srgbClr val="FF0000"/>
              </a:solidFill>
            </a:endParaRPr>
          </a:p>
          <a:p>
            <a:endParaRPr lang="en-US" altLang="ko-KR" sz="1800" dirty="0"/>
          </a:p>
          <a:p>
            <a:r>
              <a:rPr lang="en-US" altLang="ko-KR" sz="1800" dirty="0"/>
              <a:t>〮 GPL(</a:t>
            </a:r>
            <a:r>
              <a:rPr lang="en-US" altLang="ko-KR" sz="1800" dirty="0" err="1"/>
              <a:t>Grneral</a:t>
            </a:r>
            <a:r>
              <a:rPr lang="en-US" altLang="ko-KR" sz="1800" dirty="0"/>
              <a:t> Public License)</a:t>
            </a:r>
            <a:r>
              <a:rPr lang="ko-KR" altLang="en-US" sz="1800" dirty="0"/>
              <a:t>을 따름</a:t>
            </a:r>
            <a:r>
              <a:rPr lang="en-US" altLang="ko-KR" sz="1800" dirty="0"/>
              <a:t>. </a:t>
            </a:r>
            <a:r>
              <a:rPr lang="ko-KR" altLang="en-US" sz="1800" dirty="0"/>
              <a:t>이 라이선스는 자유 소프트웨어의 수정과 공유의 자유를 보장</a:t>
            </a:r>
            <a:endParaRPr lang="en-US" altLang="ko-KR" sz="1800" dirty="0"/>
          </a:p>
          <a:p>
            <a:endParaRPr lang="en-US" altLang="ko-KR" sz="1800" dirty="0"/>
          </a:p>
          <a:p>
            <a:r>
              <a:rPr lang="en-US" altLang="ko-KR" sz="1800" dirty="0"/>
              <a:t>〮 </a:t>
            </a:r>
            <a:r>
              <a:rPr lang="ko-KR" altLang="en-US" sz="1800" dirty="0"/>
              <a:t>자유 소프트웨어는 심지어 무료로 얻은 소프트웨어를 유상으로 판매할 자유도 보장</a:t>
            </a:r>
            <a:endParaRPr lang="en-US" altLang="ko-KR" sz="1800" dirty="0"/>
          </a:p>
        </p:txBody>
      </p:sp>
    </p:spTree>
    <p:extLst>
      <p:ext uri="{BB962C8B-B14F-4D97-AF65-F5344CB8AC3E}">
        <p14:creationId xmlns:p14="http://schemas.microsoft.com/office/powerpoint/2010/main" val="271281437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1722C3C-5559-947B-6609-9A0E9855A9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857" y="1693967"/>
            <a:ext cx="5173843" cy="3360420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995F62F1-29F2-F19B-0FF2-80C1F55A3190}"/>
              </a:ext>
            </a:extLst>
          </p:cNvPr>
          <p:cNvSpPr txBox="1">
            <a:spLocks/>
          </p:cNvSpPr>
          <p:nvPr/>
        </p:nvSpPr>
        <p:spPr>
          <a:xfrm>
            <a:off x="1040934" y="551743"/>
            <a:ext cx="6215543" cy="6737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200" dirty="0"/>
              <a:t>3-4. Server</a:t>
            </a:r>
            <a:r>
              <a:rPr lang="ko-KR" altLang="en-US" sz="2200" dirty="0"/>
              <a:t>파일 </a:t>
            </a:r>
            <a:r>
              <a:rPr lang="en-US" altLang="ko-KR" sz="2200" dirty="0"/>
              <a:t>CentOS </a:t>
            </a:r>
            <a:r>
              <a:rPr lang="ko-KR" altLang="en-US" sz="2200" dirty="0"/>
              <a:t>스냅샷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ACE1B6A-8D60-8458-A40C-88A0C289DC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0857" y="1693967"/>
            <a:ext cx="4583766" cy="2150019"/>
          </a:xfrm>
          <a:prstGeom prst="rect">
            <a:avLst/>
          </a:prstGeom>
        </p:spPr>
      </p:pic>
      <p:sp>
        <p:nvSpPr>
          <p:cNvPr id="15" name="제목 1">
            <a:extLst>
              <a:ext uri="{FF2B5EF4-FFF2-40B4-BE49-F238E27FC236}">
                <a16:creationId xmlns:a16="http://schemas.microsoft.com/office/drawing/2014/main" id="{E3392942-DB54-2C0A-3149-F250AAE5BCFA}"/>
              </a:ext>
            </a:extLst>
          </p:cNvPr>
          <p:cNvSpPr txBox="1">
            <a:spLocks/>
          </p:cNvSpPr>
          <p:nvPr/>
        </p:nvSpPr>
        <p:spPr>
          <a:xfrm>
            <a:off x="1295607" y="5037609"/>
            <a:ext cx="5067094" cy="104440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dirty="0"/>
              <a:t>1. </a:t>
            </a:r>
            <a:r>
              <a:rPr lang="en-US" altLang="ko-KR" sz="1400" dirty="0" err="1"/>
              <a:t>Vmware</a:t>
            </a:r>
            <a:r>
              <a:rPr lang="en-US" altLang="ko-KR" sz="1400" dirty="0"/>
              <a:t> Workstation Pro </a:t>
            </a:r>
            <a:r>
              <a:rPr lang="ko-KR" altLang="en-US" sz="1400" dirty="0"/>
              <a:t>실행 후 </a:t>
            </a:r>
            <a:r>
              <a:rPr lang="en-US" altLang="ko-KR" sz="1400" dirty="0"/>
              <a:t>Open a Virtual Machine </a:t>
            </a:r>
          </a:p>
          <a:p>
            <a:r>
              <a:rPr lang="en-US" altLang="ko-KR" sz="1400" dirty="0"/>
              <a:t>    </a:t>
            </a:r>
            <a:r>
              <a:rPr lang="ko-KR" altLang="en-US" sz="1400" dirty="0"/>
              <a:t>선택하여 </a:t>
            </a:r>
            <a:r>
              <a:rPr lang="en-US" altLang="ko-KR" sz="1400" dirty="0" err="1"/>
              <a:t>Server.vmx</a:t>
            </a:r>
            <a:r>
              <a:rPr lang="ko-KR" altLang="en-US" sz="1400" dirty="0"/>
              <a:t>를 열어 줌</a:t>
            </a:r>
            <a:endParaRPr lang="en-US" altLang="ko-KR" sz="1400" dirty="0"/>
          </a:p>
          <a:p>
            <a:r>
              <a:rPr lang="en-US" altLang="ko-KR" sz="1400" dirty="0"/>
              <a:t>    (</a:t>
            </a:r>
            <a:r>
              <a:rPr lang="ko-KR" altLang="en-US" sz="1400" dirty="0"/>
              <a:t>특히 </a:t>
            </a:r>
            <a:r>
              <a:rPr lang="en-US" altLang="ko-KR" sz="1400" dirty="0" err="1"/>
              <a:t>Vmware</a:t>
            </a:r>
            <a:r>
              <a:rPr lang="en-US" altLang="ko-KR" sz="1400" dirty="0"/>
              <a:t> Workstation Player</a:t>
            </a:r>
            <a:r>
              <a:rPr lang="ko-KR" altLang="en-US" sz="1400" dirty="0"/>
              <a:t>를 닫은 후 실행</a:t>
            </a:r>
            <a:r>
              <a:rPr lang="en-US" altLang="ko-KR" sz="1400" dirty="0"/>
              <a:t>) </a:t>
            </a:r>
            <a:r>
              <a:rPr lang="ko-KR" altLang="en-US" sz="1400" dirty="0"/>
              <a:t> </a:t>
            </a:r>
            <a:endParaRPr lang="en-US" altLang="ko-KR" sz="1400" dirty="0">
              <a:solidFill>
                <a:srgbClr val="FF0000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4CB90D6-AF5D-EDE6-64CE-D73F198EDF40}"/>
              </a:ext>
            </a:extLst>
          </p:cNvPr>
          <p:cNvSpPr/>
          <p:nvPr/>
        </p:nvSpPr>
        <p:spPr>
          <a:xfrm>
            <a:off x="3806824" y="2457450"/>
            <a:ext cx="781051" cy="762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C4767EF-72C9-20B5-F83F-3A6269B18A8E}"/>
              </a:ext>
            </a:extLst>
          </p:cNvPr>
          <p:cNvSpPr txBox="1"/>
          <p:nvPr/>
        </p:nvSpPr>
        <p:spPr>
          <a:xfrm>
            <a:off x="4013199" y="3162422"/>
            <a:ext cx="368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①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B84BB07-D0BA-C1B6-C7D7-B6831FB80C6E}"/>
              </a:ext>
            </a:extLst>
          </p:cNvPr>
          <p:cNvSpPr/>
          <p:nvPr/>
        </p:nvSpPr>
        <p:spPr>
          <a:xfrm>
            <a:off x="8341689" y="2457450"/>
            <a:ext cx="2991838" cy="31091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44E117A-0AB6-AC9D-57F4-6D56FD252C8F}"/>
              </a:ext>
            </a:extLst>
          </p:cNvPr>
          <p:cNvSpPr txBox="1"/>
          <p:nvPr/>
        </p:nvSpPr>
        <p:spPr>
          <a:xfrm>
            <a:off x="7973389" y="2399036"/>
            <a:ext cx="368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②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5" name="화살표: 왼쪽으로 구부러짐 24">
            <a:extLst>
              <a:ext uri="{FF2B5EF4-FFF2-40B4-BE49-F238E27FC236}">
                <a16:creationId xmlns:a16="http://schemas.microsoft.com/office/drawing/2014/main" id="{019B1F30-28F6-E1B4-EAC1-E8FB891E627E}"/>
              </a:ext>
            </a:extLst>
          </p:cNvPr>
          <p:cNvSpPr/>
          <p:nvPr/>
        </p:nvSpPr>
        <p:spPr>
          <a:xfrm rot="5400000" flipH="1" flipV="1">
            <a:off x="5437988" y="696712"/>
            <a:ext cx="762001" cy="2874976"/>
          </a:xfrm>
          <a:prstGeom prst="curvedLeftArrow">
            <a:avLst>
              <a:gd name="adj1" fmla="val 25000"/>
              <a:gd name="adj2" fmla="val 50000"/>
              <a:gd name="adj3" fmla="val 2948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094203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74CFC65-8971-1529-ABFA-62EA6A7B43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988" y="864205"/>
            <a:ext cx="5881315" cy="390207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925BBCE-C675-4E33-3DF2-8F0899DBDA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6851" y="379098"/>
            <a:ext cx="3630320" cy="276777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404A3E2-2379-ADF8-316D-8D5C55C448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9379" y="3562275"/>
            <a:ext cx="3627792" cy="2950667"/>
          </a:xfrm>
          <a:prstGeom prst="rect">
            <a:avLst/>
          </a:prstGeom>
        </p:spPr>
      </p:pic>
      <p:sp>
        <p:nvSpPr>
          <p:cNvPr id="9" name="제목 1">
            <a:extLst>
              <a:ext uri="{FF2B5EF4-FFF2-40B4-BE49-F238E27FC236}">
                <a16:creationId xmlns:a16="http://schemas.microsoft.com/office/drawing/2014/main" id="{0C105E74-3EB3-DAAF-8A98-0A53A208417C}"/>
              </a:ext>
            </a:extLst>
          </p:cNvPr>
          <p:cNvSpPr txBox="1">
            <a:spLocks/>
          </p:cNvSpPr>
          <p:nvPr/>
        </p:nvSpPr>
        <p:spPr>
          <a:xfrm>
            <a:off x="1633193" y="5037608"/>
            <a:ext cx="4106903" cy="5830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dirty="0"/>
              <a:t>2. VM</a:t>
            </a:r>
            <a:r>
              <a:rPr lang="ko-KR" altLang="en-US" sz="1400" dirty="0"/>
              <a:t>분류에 </a:t>
            </a:r>
            <a:r>
              <a:rPr lang="en-US" altLang="ko-KR" sz="1400" dirty="0"/>
              <a:t>Snapshot Manager </a:t>
            </a:r>
            <a:r>
              <a:rPr lang="ko-KR" altLang="en-US" sz="1400" dirty="0"/>
              <a:t>통해 스냅샷 생성</a:t>
            </a:r>
            <a:endParaRPr lang="en-US" altLang="ko-KR" sz="1400" dirty="0"/>
          </a:p>
          <a:p>
            <a:r>
              <a:rPr lang="en-US" altLang="ko-KR" sz="1400" dirty="0">
                <a:solidFill>
                  <a:srgbClr val="FF0000"/>
                </a:solidFill>
              </a:rPr>
              <a:t>    </a:t>
            </a:r>
            <a:r>
              <a:rPr lang="en-US" altLang="ko-KR" sz="1400" b="1" dirty="0">
                <a:latin typeface="+mj-ea"/>
              </a:rPr>
              <a:t>(</a:t>
            </a:r>
            <a:r>
              <a:rPr lang="ko-KR" altLang="ko-KR" sz="1400" b="1" dirty="0">
                <a:latin typeface="+mj-ea"/>
              </a:rPr>
              <a:t>★</a:t>
            </a:r>
            <a:r>
              <a:rPr lang="en-US" altLang="ko-KR" sz="1400" b="1" dirty="0">
                <a:latin typeface="+mj-ea"/>
              </a:rPr>
              <a:t>P42 </a:t>
            </a:r>
            <a:r>
              <a:rPr lang="ko-KR" altLang="en-US" sz="1400" b="1" dirty="0">
                <a:latin typeface="+mj-ea"/>
              </a:rPr>
              <a:t>추가 내용 설명</a:t>
            </a:r>
            <a:r>
              <a:rPr lang="en-US" altLang="ko-KR" sz="1400" b="1" dirty="0">
                <a:latin typeface="+mj-ea"/>
              </a:rPr>
              <a:t>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53AF329-C324-B141-062A-18C4F680C113}"/>
              </a:ext>
            </a:extLst>
          </p:cNvPr>
          <p:cNvSpPr/>
          <p:nvPr/>
        </p:nvSpPr>
        <p:spPr>
          <a:xfrm>
            <a:off x="2927993" y="2391665"/>
            <a:ext cx="1342003" cy="24247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F6E4D4D-FCF5-220E-3392-4FDEEE965D57}"/>
              </a:ext>
            </a:extLst>
          </p:cNvPr>
          <p:cNvSpPr/>
          <p:nvPr/>
        </p:nvSpPr>
        <p:spPr>
          <a:xfrm>
            <a:off x="10193891" y="2024952"/>
            <a:ext cx="623888" cy="24247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85395A5-774F-F609-D492-08137AC844AC}"/>
              </a:ext>
            </a:extLst>
          </p:cNvPr>
          <p:cNvSpPr/>
          <p:nvPr/>
        </p:nvSpPr>
        <p:spPr>
          <a:xfrm>
            <a:off x="8428122" y="1520509"/>
            <a:ext cx="1546693" cy="8711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33E2F76-85A9-2BC7-2043-FB4D732377E5}"/>
              </a:ext>
            </a:extLst>
          </p:cNvPr>
          <p:cNvSpPr/>
          <p:nvPr/>
        </p:nvSpPr>
        <p:spPr>
          <a:xfrm>
            <a:off x="7672147" y="3881437"/>
            <a:ext cx="387675" cy="44291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D3996B1-2C22-1097-9A6F-33F32B3907F4}"/>
              </a:ext>
            </a:extLst>
          </p:cNvPr>
          <p:cNvSpPr txBox="1"/>
          <p:nvPr/>
        </p:nvSpPr>
        <p:spPr>
          <a:xfrm>
            <a:off x="4195384" y="2328238"/>
            <a:ext cx="368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①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E23D84A-2292-4D1B-2DEC-90E922E79361}"/>
              </a:ext>
            </a:extLst>
          </p:cNvPr>
          <p:cNvSpPr txBox="1"/>
          <p:nvPr/>
        </p:nvSpPr>
        <p:spPr>
          <a:xfrm>
            <a:off x="10764303" y="1936250"/>
            <a:ext cx="368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②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3AC8EA9-9BD4-17A3-8B28-397EB1B6A554}"/>
              </a:ext>
            </a:extLst>
          </p:cNvPr>
          <p:cNvSpPr txBox="1"/>
          <p:nvPr/>
        </p:nvSpPr>
        <p:spPr>
          <a:xfrm>
            <a:off x="8059822" y="1751584"/>
            <a:ext cx="368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③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AD85D0C-A702-6076-12C6-0C557C3D689E}"/>
              </a:ext>
            </a:extLst>
          </p:cNvPr>
          <p:cNvSpPr txBox="1"/>
          <p:nvPr/>
        </p:nvSpPr>
        <p:spPr>
          <a:xfrm>
            <a:off x="10076022" y="6294236"/>
            <a:ext cx="368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④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0801E06-24F5-6DD1-30BB-8A6A42FF0582}"/>
              </a:ext>
            </a:extLst>
          </p:cNvPr>
          <p:cNvSpPr/>
          <p:nvPr/>
        </p:nvSpPr>
        <p:spPr>
          <a:xfrm>
            <a:off x="9935128" y="6130925"/>
            <a:ext cx="533400" cy="2508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EC25C73-0EB2-F5B4-DDF4-114125D28D16}"/>
              </a:ext>
            </a:extLst>
          </p:cNvPr>
          <p:cNvSpPr txBox="1"/>
          <p:nvPr/>
        </p:nvSpPr>
        <p:spPr>
          <a:xfrm>
            <a:off x="10201828" y="1064918"/>
            <a:ext cx="13568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아무 이름이나 입력 </a:t>
            </a:r>
            <a:endParaRPr lang="ko-KR" altLang="en-US" sz="1050" dirty="0">
              <a:solidFill>
                <a:srgbClr val="FF0000"/>
              </a:solidFill>
            </a:endParaRPr>
          </a:p>
        </p:txBody>
      </p:sp>
      <p:cxnSp>
        <p:nvCxnSpPr>
          <p:cNvPr id="4" name="연결선: 꺾임 3">
            <a:extLst>
              <a:ext uri="{FF2B5EF4-FFF2-40B4-BE49-F238E27FC236}">
                <a16:creationId xmlns:a16="http://schemas.microsoft.com/office/drawing/2014/main" id="{AB60813A-02C3-EBFF-7C24-A1C8CF9485C0}"/>
              </a:ext>
            </a:extLst>
          </p:cNvPr>
          <p:cNvCxnSpPr>
            <a:cxnSpLocks/>
            <a:stCxn id="17" idx="2"/>
          </p:cNvCxnSpPr>
          <p:nvPr/>
        </p:nvCxnSpPr>
        <p:spPr>
          <a:xfrm rot="16200000" flipH="1">
            <a:off x="7993867" y="4196467"/>
            <a:ext cx="306373" cy="562137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FB4CF13-62E3-0C0A-9E29-76EFA897DEEC}"/>
              </a:ext>
            </a:extLst>
          </p:cNvPr>
          <p:cNvSpPr txBox="1"/>
          <p:nvPr/>
        </p:nvSpPr>
        <p:spPr>
          <a:xfrm>
            <a:off x="8361422" y="4496390"/>
            <a:ext cx="130269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>
                <a:solidFill>
                  <a:srgbClr val="FF0000"/>
                </a:solidFill>
              </a:rPr>
              <a:t>이 시점으로 복구</a:t>
            </a:r>
            <a:endParaRPr lang="ko-KR" altLang="en-US" sz="1100" dirty="0">
              <a:solidFill>
                <a:srgbClr val="FF0000"/>
              </a:solidFill>
            </a:endParaRPr>
          </a:p>
        </p:txBody>
      </p:sp>
      <p:sp>
        <p:nvSpPr>
          <p:cNvPr id="14" name="화살표: 왼쪽으로 구부러짐 13">
            <a:extLst>
              <a:ext uri="{FF2B5EF4-FFF2-40B4-BE49-F238E27FC236}">
                <a16:creationId xmlns:a16="http://schemas.microsoft.com/office/drawing/2014/main" id="{5E0F4026-4F55-E6BA-A242-8E174F243D4B}"/>
              </a:ext>
            </a:extLst>
          </p:cNvPr>
          <p:cNvSpPr/>
          <p:nvPr/>
        </p:nvSpPr>
        <p:spPr>
          <a:xfrm rot="5400000" flipH="1" flipV="1">
            <a:off x="5452140" y="130446"/>
            <a:ext cx="871155" cy="3693870"/>
          </a:xfrm>
          <a:prstGeom prst="curvedLeftArrow">
            <a:avLst>
              <a:gd name="adj1" fmla="val 25000"/>
              <a:gd name="adj2" fmla="val 50000"/>
              <a:gd name="adj3" fmla="val 2948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id="{4F6A7E3C-3D16-E356-D0D3-14235FB100AC}"/>
              </a:ext>
            </a:extLst>
          </p:cNvPr>
          <p:cNvCxnSpPr>
            <a:cxnSpLocks/>
          </p:cNvCxnSpPr>
          <p:nvPr/>
        </p:nvCxnSpPr>
        <p:spPr>
          <a:xfrm flipV="1">
            <a:off x="9113205" y="1191237"/>
            <a:ext cx="1184150" cy="326201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화살표: 아래쪽 25">
            <a:extLst>
              <a:ext uri="{FF2B5EF4-FFF2-40B4-BE49-F238E27FC236}">
                <a16:creationId xmlns:a16="http://schemas.microsoft.com/office/drawing/2014/main" id="{A6B9BEA0-2695-255F-5A6B-24661C19AB20}"/>
              </a:ext>
            </a:extLst>
          </p:cNvPr>
          <p:cNvSpPr/>
          <p:nvPr/>
        </p:nvSpPr>
        <p:spPr>
          <a:xfrm>
            <a:off x="8962381" y="3215350"/>
            <a:ext cx="478173" cy="294926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342054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CD7B64C-9ED5-6FC4-FC95-E1791725E5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468" y="434225"/>
            <a:ext cx="5837059" cy="207438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BB81ECF-1330-E74C-4297-9A58FBA2BB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468" y="3011570"/>
            <a:ext cx="6839905" cy="3620005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1E33E938-E68C-8C5F-0020-D59523625D4D}"/>
              </a:ext>
            </a:extLst>
          </p:cNvPr>
          <p:cNvSpPr/>
          <p:nvPr/>
        </p:nvSpPr>
        <p:spPr>
          <a:xfrm>
            <a:off x="2203365" y="831849"/>
            <a:ext cx="1314535" cy="20955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9A5CD9B-A7D0-F1E5-16CE-94DFDB509B0C}"/>
              </a:ext>
            </a:extLst>
          </p:cNvPr>
          <p:cNvSpPr/>
          <p:nvPr/>
        </p:nvSpPr>
        <p:spPr>
          <a:xfrm>
            <a:off x="924468" y="3742689"/>
            <a:ext cx="6839905" cy="33401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BC408320-456C-9DDA-D884-4090B53A7229}"/>
              </a:ext>
            </a:extLst>
          </p:cNvPr>
          <p:cNvCxnSpPr>
            <a:cxnSpLocks/>
            <a:stCxn id="9" idx="2"/>
          </p:cNvCxnSpPr>
          <p:nvPr/>
        </p:nvCxnSpPr>
        <p:spPr>
          <a:xfrm rot="16200000" flipH="1">
            <a:off x="2945112" y="956920"/>
            <a:ext cx="376339" cy="545297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96A1575-E0B7-A669-EE50-F839527F808E}"/>
              </a:ext>
            </a:extLst>
          </p:cNvPr>
          <p:cNvSpPr txBox="1"/>
          <p:nvPr/>
        </p:nvSpPr>
        <p:spPr>
          <a:xfrm>
            <a:off x="3336417" y="1286933"/>
            <a:ext cx="26449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rgbClr val="FF0000"/>
                </a:solidFill>
              </a:rPr>
              <a:t>부팅과 관련된 </a:t>
            </a:r>
            <a:r>
              <a:rPr lang="ko-KR" altLang="en-US" sz="1100">
                <a:solidFill>
                  <a:srgbClr val="FF0000"/>
                </a:solidFill>
              </a:rPr>
              <a:t>중요한 디렉토리를 없앰</a:t>
            </a:r>
            <a:endParaRPr lang="ko-KR" altLang="en-US" sz="1100" dirty="0">
              <a:solidFill>
                <a:srgbClr val="FF0000"/>
              </a:solidFill>
            </a:endParaRPr>
          </a:p>
        </p:txBody>
      </p:sp>
      <p:sp>
        <p:nvSpPr>
          <p:cNvPr id="18" name="화살표: 왼쪽으로 구부러짐 17">
            <a:extLst>
              <a:ext uri="{FF2B5EF4-FFF2-40B4-BE49-F238E27FC236}">
                <a16:creationId xmlns:a16="http://schemas.microsoft.com/office/drawing/2014/main" id="{A222FA2B-845B-5C9A-D41D-622972F4BA65}"/>
              </a:ext>
            </a:extLst>
          </p:cNvPr>
          <p:cNvSpPr/>
          <p:nvPr/>
        </p:nvSpPr>
        <p:spPr>
          <a:xfrm rot="9878815" flipH="1" flipV="1">
            <a:off x="6801314" y="1465856"/>
            <a:ext cx="715192" cy="2037390"/>
          </a:xfrm>
          <a:prstGeom prst="curvedLeftArrow">
            <a:avLst>
              <a:gd name="adj1" fmla="val 25000"/>
              <a:gd name="adj2" fmla="val 50000"/>
              <a:gd name="adj3" fmla="val 2948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084FACED-5E0F-01DD-A941-0EB20C7DBFB9}"/>
              </a:ext>
            </a:extLst>
          </p:cNvPr>
          <p:cNvCxnSpPr>
            <a:cxnSpLocks/>
          </p:cNvCxnSpPr>
          <p:nvPr/>
        </p:nvCxnSpPr>
        <p:spPr>
          <a:xfrm rot="16200000" flipH="1">
            <a:off x="3206569" y="3995136"/>
            <a:ext cx="376339" cy="545297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4FF14A03-4477-C9DD-5865-E816EA0B933D}"/>
              </a:ext>
            </a:extLst>
          </p:cNvPr>
          <p:cNvSpPr txBox="1"/>
          <p:nvPr/>
        </p:nvSpPr>
        <p:spPr>
          <a:xfrm>
            <a:off x="3597875" y="4325149"/>
            <a:ext cx="145229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>
                <a:solidFill>
                  <a:srgbClr val="FF0000"/>
                </a:solidFill>
              </a:rPr>
              <a:t>부팅이 안 되는 상황</a:t>
            </a:r>
            <a:endParaRPr lang="ko-KR" altLang="en-US" sz="1100" dirty="0">
              <a:solidFill>
                <a:srgbClr val="FF0000"/>
              </a:solidFill>
            </a:endParaRPr>
          </a:p>
        </p:txBody>
      </p:sp>
      <p:sp>
        <p:nvSpPr>
          <p:cNvPr id="22" name="제목 1">
            <a:extLst>
              <a:ext uri="{FF2B5EF4-FFF2-40B4-BE49-F238E27FC236}">
                <a16:creationId xmlns:a16="http://schemas.microsoft.com/office/drawing/2014/main" id="{91BC5555-5FD0-4CD3-4098-CF75AC5471E1}"/>
              </a:ext>
            </a:extLst>
          </p:cNvPr>
          <p:cNvSpPr txBox="1">
            <a:spLocks/>
          </p:cNvSpPr>
          <p:nvPr/>
        </p:nvSpPr>
        <p:spPr>
          <a:xfrm>
            <a:off x="7594963" y="1637495"/>
            <a:ext cx="4300620" cy="123705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>
                <a:latin typeface="+mj-ea"/>
              </a:rPr>
              <a:t>★ </a:t>
            </a:r>
            <a:r>
              <a:rPr lang="ko-KR" altLang="en-US" sz="2400" b="1" dirty="0">
                <a:latin typeface="+mj-ea"/>
              </a:rPr>
              <a:t>스냅샷 활용법을 확인 하기 위해 부팅이 안 되게끔 상황을 재연</a:t>
            </a:r>
            <a:endParaRPr lang="en-US" altLang="ko-KR" sz="2400" b="1" dirty="0">
              <a:solidFill>
                <a:srgbClr val="FF0000"/>
              </a:solidFill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42224328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E0836E0-647D-60A0-F0B2-3D1D214668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538" y="1414113"/>
            <a:ext cx="5056755" cy="332301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5E42EAB-AA25-AC72-0962-5A43754483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3276" y="202237"/>
            <a:ext cx="3970027" cy="301626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4F74026-2D04-2C41-ECE0-613E2F32F2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3276" y="3639497"/>
            <a:ext cx="3970027" cy="3001629"/>
          </a:xfrm>
          <a:prstGeom prst="rect">
            <a:avLst/>
          </a:prstGeom>
        </p:spPr>
      </p:pic>
      <p:sp>
        <p:nvSpPr>
          <p:cNvPr id="9" name="제목 1">
            <a:extLst>
              <a:ext uri="{FF2B5EF4-FFF2-40B4-BE49-F238E27FC236}">
                <a16:creationId xmlns:a16="http://schemas.microsoft.com/office/drawing/2014/main" id="{0CFDA924-8B79-53F4-53CF-8ECE158C1924}"/>
              </a:ext>
            </a:extLst>
          </p:cNvPr>
          <p:cNvSpPr txBox="1">
            <a:spLocks/>
          </p:cNvSpPr>
          <p:nvPr/>
        </p:nvSpPr>
        <p:spPr>
          <a:xfrm>
            <a:off x="1381523" y="5037608"/>
            <a:ext cx="4106903" cy="5830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dirty="0"/>
              <a:t>2. VM</a:t>
            </a:r>
            <a:r>
              <a:rPr lang="ko-KR" altLang="en-US" sz="1400" dirty="0"/>
              <a:t>분류에 </a:t>
            </a:r>
            <a:r>
              <a:rPr lang="en-US" altLang="ko-KR" sz="1400" dirty="0"/>
              <a:t>Snapshot Manager </a:t>
            </a:r>
            <a:r>
              <a:rPr lang="ko-KR" altLang="en-US" sz="1400" dirty="0"/>
              <a:t>통해 스냅샷 생성</a:t>
            </a:r>
            <a:endParaRPr lang="en-US" altLang="ko-KR" sz="1400" dirty="0"/>
          </a:p>
          <a:p>
            <a:r>
              <a:rPr lang="en-US" altLang="ko-KR" sz="1400" dirty="0">
                <a:solidFill>
                  <a:srgbClr val="FF0000"/>
                </a:solidFill>
              </a:rPr>
              <a:t>    </a:t>
            </a:r>
            <a:r>
              <a:rPr lang="en-US" altLang="ko-KR" sz="1400" b="1" dirty="0">
                <a:latin typeface="+mj-ea"/>
              </a:rPr>
              <a:t>(</a:t>
            </a:r>
            <a:r>
              <a:rPr lang="ko-KR" altLang="ko-KR" sz="1400" b="1" dirty="0">
                <a:latin typeface="+mj-ea"/>
              </a:rPr>
              <a:t>★</a:t>
            </a:r>
            <a:r>
              <a:rPr lang="en-US" altLang="ko-KR" sz="1400" b="1" dirty="0">
                <a:latin typeface="+mj-ea"/>
              </a:rPr>
              <a:t>P42 </a:t>
            </a:r>
            <a:r>
              <a:rPr lang="ko-KR" altLang="en-US" sz="1400" b="1" dirty="0">
                <a:latin typeface="+mj-ea"/>
              </a:rPr>
              <a:t>추가 내용 설명</a:t>
            </a:r>
            <a:r>
              <a:rPr lang="en-US" altLang="ko-KR" sz="1400" b="1" dirty="0">
                <a:latin typeface="+mj-ea"/>
              </a:rPr>
              <a:t>)</a:t>
            </a:r>
          </a:p>
        </p:txBody>
      </p:sp>
      <p:sp>
        <p:nvSpPr>
          <p:cNvPr id="11" name="화살표: 왼쪽으로 구부러짐 10">
            <a:extLst>
              <a:ext uri="{FF2B5EF4-FFF2-40B4-BE49-F238E27FC236}">
                <a16:creationId xmlns:a16="http://schemas.microsoft.com/office/drawing/2014/main" id="{B979528A-BE45-5C29-83ED-80317003309E}"/>
              </a:ext>
            </a:extLst>
          </p:cNvPr>
          <p:cNvSpPr/>
          <p:nvPr/>
        </p:nvSpPr>
        <p:spPr>
          <a:xfrm rot="5400000" flipH="1" flipV="1">
            <a:off x="5044459" y="440839"/>
            <a:ext cx="871155" cy="3693870"/>
          </a:xfrm>
          <a:prstGeom prst="curvedLeftArrow">
            <a:avLst>
              <a:gd name="adj1" fmla="val 25000"/>
              <a:gd name="adj2" fmla="val 50000"/>
              <a:gd name="adj3" fmla="val 2948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8A5D72A3-7AC5-09CA-D5CC-4EE0BCC90F62}"/>
              </a:ext>
            </a:extLst>
          </p:cNvPr>
          <p:cNvSpPr/>
          <p:nvPr/>
        </p:nvSpPr>
        <p:spPr>
          <a:xfrm>
            <a:off x="7038975" y="495300"/>
            <a:ext cx="457200" cy="4953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B5896F13-AD1E-95D2-399E-820746A77D94}"/>
              </a:ext>
            </a:extLst>
          </p:cNvPr>
          <p:cNvSpPr/>
          <p:nvPr/>
        </p:nvSpPr>
        <p:spPr>
          <a:xfrm>
            <a:off x="8550274" y="2838450"/>
            <a:ext cx="561975" cy="24765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9A36489E-BD50-6144-23F9-6A43A3EB02DC}"/>
              </a:ext>
            </a:extLst>
          </p:cNvPr>
          <p:cNvSpPr/>
          <p:nvPr/>
        </p:nvSpPr>
        <p:spPr>
          <a:xfrm>
            <a:off x="8632030" y="1852196"/>
            <a:ext cx="521495" cy="22663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19EE1CF-27EC-43D3-9E33-9B60B19AB37F}"/>
              </a:ext>
            </a:extLst>
          </p:cNvPr>
          <p:cNvSpPr txBox="1"/>
          <p:nvPr/>
        </p:nvSpPr>
        <p:spPr>
          <a:xfrm>
            <a:off x="6670675" y="558284"/>
            <a:ext cx="368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②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5C501AB-CB27-69FA-00B4-737B03416B32}"/>
              </a:ext>
            </a:extLst>
          </p:cNvPr>
          <p:cNvSpPr txBox="1"/>
          <p:nvPr/>
        </p:nvSpPr>
        <p:spPr>
          <a:xfrm>
            <a:off x="8181974" y="2752813"/>
            <a:ext cx="368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③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AD682E3-33CC-F3EE-8A58-F7E17D4576CD}"/>
              </a:ext>
            </a:extLst>
          </p:cNvPr>
          <p:cNvSpPr txBox="1"/>
          <p:nvPr/>
        </p:nvSpPr>
        <p:spPr>
          <a:xfrm>
            <a:off x="8263730" y="1780847"/>
            <a:ext cx="368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④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EA434849-1C24-BEA2-60F7-B0552929B1B9}"/>
              </a:ext>
            </a:extLst>
          </p:cNvPr>
          <p:cNvCxnSpPr>
            <a:cxnSpLocks/>
            <a:stCxn id="15" idx="2"/>
          </p:cNvCxnSpPr>
          <p:nvPr/>
        </p:nvCxnSpPr>
        <p:spPr>
          <a:xfrm rot="16200000" flipH="1">
            <a:off x="8965453" y="2951909"/>
            <a:ext cx="312722" cy="581104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5A3BBAFF-DCE3-2D39-6512-4738E9287CEE}"/>
              </a:ext>
            </a:extLst>
          </p:cNvPr>
          <p:cNvSpPr txBox="1"/>
          <p:nvPr/>
        </p:nvSpPr>
        <p:spPr>
          <a:xfrm>
            <a:off x="9364718" y="3258141"/>
            <a:ext cx="19255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②번 상태로 돌아가자는 뜻</a:t>
            </a:r>
            <a:endParaRPr lang="ko-KR" altLang="en-US" sz="1100" dirty="0">
              <a:solidFill>
                <a:srgbClr val="FF0000"/>
              </a:solidFill>
            </a:endParaRPr>
          </a:p>
        </p:txBody>
      </p: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FB586208-1D95-B2AA-A3BB-E2881E4E4FC3}"/>
              </a:ext>
            </a:extLst>
          </p:cNvPr>
          <p:cNvCxnSpPr>
            <a:cxnSpLocks/>
          </p:cNvCxnSpPr>
          <p:nvPr/>
        </p:nvCxnSpPr>
        <p:spPr>
          <a:xfrm>
            <a:off x="7234291" y="994226"/>
            <a:ext cx="261884" cy="109566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94522486-7783-DA37-3E49-5F1F5B35DDE8}"/>
              </a:ext>
            </a:extLst>
          </p:cNvPr>
          <p:cNvSpPr txBox="1"/>
          <p:nvPr/>
        </p:nvSpPr>
        <p:spPr>
          <a:xfrm>
            <a:off x="7394245" y="965512"/>
            <a:ext cx="5176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rgbClr val="FF0000"/>
                </a:solidFill>
                <a:latin typeface="+mj-ea"/>
                <a:ea typeface="+mj-ea"/>
              </a:rPr>
              <a:t> </a:t>
            </a:r>
            <a:r>
              <a:rPr lang="ko-KR" altLang="en-US" sz="1100" dirty="0">
                <a:solidFill>
                  <a:srgbClr val="FF0000"/>
                </a:solidFill>
                <a:latin typeface="+mj-ea"/>
                <a:ea typeface="+mj-ea"/>
              </a:rPr>
              <a:t>선택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BC89C2E-0B4C-1493-DC60-12EE899A185B}"/>
              </a:ext>
            </a:extLst>
          </p:cNvPr>
          <p:cNvSpPr txBox="1"/>
          <p:nvPr/>
        </p:nvSpPr>
        <p:spPr>
          <a:xfrm>
            <a:off x="7234290" y="5489818"/>
            <a:ext cx="29003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‘</a:t>
            </a:r>
            <a:r>
              <a:rPr lang="ko-KR" altLang="en-US" sz="11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설정 완료</a:t>
            </a:r>
            <a:r>
              <a:rPr lang="en-US" altLang="ko-KR" sz="11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’ </a:t>
            </a:r>
            <a:r>
              <a:rPr lang="ko-KR" altLang="en-US" sz="11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시점으로 원복</a:t>
            </a:r>
            <a:endParaRPr lang="ko-KR" altLang="en-US" sz="11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268457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217C3D9F-BCC2-95B6-B114-194C85117582}"/>
              </a:ext>
            </a:extLst>
          </p:cNvPr>
          <p:cNvSpPr txBox="1">
            <a:spLocks/>
          </p:cNvSpPr>
          <p:nvPr/>
        </p:nvSpPr>
        <p:spPr>
          <a:xfrm>
            <a:off x="3210323" y="2428316"/>
            <a:ext cx="5057377" cy="20013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7200" b="1" dirty="0">
                <a:latin typeface="+mj-ea"/>
              </a:rPr>
              <a:t>감사합니다</a:t>
            </a:r>
            <a:endParaRPr lang="en-US" altLang="ko-KR" sz="7200" b="1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51440457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7795469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8004445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3068260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006083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413978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49CAE0CC-D2FE-6172-A886-FC57639986CF}"/>
              </a:ext>
            </a:extLst>
          </p:cNvPr>
          <p:cNvSpPr txBox="1">
            <a:spLocks/>
          </p:cNvSpPr>
          <p:nvPr/>
        </p:nvSpPr>
        <p:spPr>
          <a:xfrm>
            <a:off x="906710" y="545284"/>
            <a:ext cx="6215543" cy="6737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dirty="0"/>
              <a:t>1-3. </a:t>
            </a:r>
            <a:r>
              <a:rPr lang="ko-KR" altLang="en-US" sz="2400" dirty="0"/>
              <a:t>커널</a:t>
            </a: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8EE88E08-BE64-9720-CC65-747EC5679E85}"/>
              </a:ext>
            </a:extLst>
          </p:cNvPr>
          <p:cNvSpPr txBox="1">
            <a:spLocks/>
          </p:cNvSpPr>
          <p:nvPr/>
        </p:nvSpPr>
        <p:spPr>
          <a:xfrm>
            <a:off x="845888" y="1300295"/>
            <a:ext cx="10319859" cy="49578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800" dirty="0"/>
              <a:t>〮</a:t>
            </a:r>
            <a:r>
              <a:rPr lang="ko-KR" altLang="en-US" sz="1800" dirty="0"/>
              <a:t> 커널 변천사</a:t>
            </a:r>
            <a:endParaRPr lang="en-US" altLang="ko-KR" sz="1800" dirty="0"/>
          </a:p>
          <a:p>
            <a:endParaRPr lang="en-US" altLang="ko-KR" sz="1800" dirty="0"/>
          </a:p>
          <a:p>
            <a:endParaRPr lang="en-US" altLang="ko-KR" sz="1800" dirty="0"/>
          </a:p>
          <a:p>
            <a:endParaRPr lang="en-US" altLang="ko-KR" sz="1800" dirty="0"/>
          </a:p>
          <a:p>
            <a:endParaRPr lang="en-US" altLang="ko-KR" sz="1800" dirty="0"/>
          </a:p>
          <a:p>
            <a:endParaRPr lang="en-US" altLang="ko-KR" sz="1800" dirty="0"/>
          </a:p>
          <a:p>
            <a:r>
              <a:rPr lang="en-US" altLang="ko-KR" sz="1800" dirty="0"/>
              <a:t>〮 </a:t>
            </a:r>
            <a:r>
              <a:rPr lang="ko-KR" altLang="en-US" sz="1800" dirty="0"/>
              <a:t>커널 버전의 의미</a:t>
            </a:r>
            <a:r>
              <a:rPr lang="en-US" altLang="ko-KR" sz="1800" dirty="0"/>
              <a:t>(ex. 5.3.2</a:t>
            </a:r>
          </a:p>
          <a:p>
            <a:endParaRPr lang="en-US" altLang="ko-KR" sz="1800" dirty="0"/>
          </a:p>
          <a:p>
            <a:endParaRPr lang="en-US" altLang="ko-KR" sz="1800" dirty="0"/>
          </a:p>
          <a:p>
            <a:endParaRPr lang="en-US" altLang="ko-KR" sz="1800" dirty="0"/>
          </a:p>
          <a:p>
            <a:endParaRPr lang="en-US" altLang="ko-KR" sz="1800" dirty="0"/>
          </a:p>
          <a:p>
            <a:endParaRPr lang="en-US" altLang="ko-KR" sz="1800" dirty="0"/>
          </a:p>
          <a:p>
            <a:endParaRPr lang="en-US" altLang="ko-KR" sz="1800" dirty="0"/>
          </a:p>
          <a:p>
            <a:endParaRPr lang="en-US" altLang="ko-KR" sz="1800" dirty="0"/>
          </a:p>
          <a:p>
            <a:r>
              <a:rPr lang="en-US" altLang="ko-KR" sz="1800" dirty="0"/>
              <a:t>〮 </a:t>
            </a:r>
            <a:r>
              <a:rPr lang="en-US" altLang="ko-KR" sz="18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https://www.kernel.org</a:t>
            </a:r>
            <a:r>
              <a:rPr lang="en-US" altLang="ko-KR" sz="1800" dirty="0"/>
              <a:t> </a:t>
            </a:r>
            <a:r>
              <a:rPr lang="ko-KR" altLang="en-US" sz="1800" dirty="0"/>
              <a:t>에서 최신버전 무료 다운로드 가능</a:t>
            </a:r>
            <a:endParaRPr lang="en-US" altLang="ko-KR" sz="1800" dirty="0"/>
          </a:p>
          <a:p>
            <a:endParaRPr lang="en-US" altLang="ko-KR" sz="1800" dirty="0"/>
          </a:p>
          <a:p>
            <a:endParaRPr lang="en-US" altLang="ko-KR" sz="18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694F536-270C-21BA-5181-54BCF64AFC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1100" y="1954534"/>
            <a:ext cx="7603509" cy="88551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C45B787-5DE4-9515-5567-F0DB712F59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5198" y="3603706"/>
            <a:ext cx="4027980" cy="1128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78952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5408753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054371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8069065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0843199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912484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086545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1744746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6190791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8461267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747683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7F95335A-C6EE-E803-B2C4-FEE6B7DDA443}"/>
              </a:ext>
            </a:extLst>
          </p:cNvPr>
          <p:cNvSpPr txBox="1">
            <a:spLocks/>
          </p:cNvSpPr>
          <p:nvPr/>
        </p:nvSpPr>
        <p:spPr>
          <a:xfrm>
            <a:off x="906710" y="545284"/>
            <a:ext cx="6215543" cy="6737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dirty="0"/>
              <a:t>1-4. </a:t>
            </a:r>
            <a:r>
              <a:rPr lang="ko-KR" altLang="en-US" sz="2400" dirty="0" err="1"/>
              <a:t>레드햇</a:t>
            </a:r>
            <a:r>
              <a:rPr lang="ko-KR" altLang="en-US" sz="2400" dirty="0"/>
              <a:t> 리눅스와 </a:t>
            </a:r>
            <a:r>
              <a:rPr lang="en-US" altLang="ko-KR" sz="2400" dirty="0"/>
              <a:t>CentOS </a:t>
            </a:r>
            <a:r>
              <a:rPr lang="ko-KR" altLang="en-US" sz="2400" dirty="0"/>
              <a:t>리눅스</a:t>
            </a: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A2806446-E719-E98A-683E-A45A215976EA}"/>
              </a:ext>
            </a:extLst>
          </p:cNvPr>
          <p:cNvSpPr txBox="1">
            <a:spLocks/>
          </p:cNvSpPr>
          <p:nvPr/>
        </p:nvSpPr>
        <p:spPr>
          <a:xfrm>
            <a:off x="845888" y="1218996"/>
            <a:ext cx="10252747" cy="55760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800" dirty="0"/>
              <a:t>〮 </a:t>
            </a:r>
            <a:r>
              <a:rPr lang="ko-KR" altLang="en-US" sz="1800" dirty="0"/>
              <a:t>전 세계적으로 가장 유명한 </a:t>
            </a:r>
            <a:r>
              <a:rPr lang="ko-KR" altLang="en-US" sz="1800" dirty="0" err="1"/>
              <a:t>배포판</a:t>
            </a:r>
            <a:r>
              <a:rPr lang="ko-KR" altLang="en-US" sz="1800" dirty="0"/>
              <a:t> 중 하나가 </a:t>
            </a:r>
            <a:r>
              <a:rPr lang="ko-KR" altLang="en-US" sz="1800" dirty="0" err="1"/>
              <a:t>레드햇</a:t>
            </a:r>
            <a:r>
              <a:rPr lang="en-US" altLang="ko-KR" sz="1800" dirty="0"/>
              <a:t>(Red Hat)</a:t>
            </a:r>
            <a:r>
              <a:rPr lang="ko-KR" altLang="en-US" sz="1800" dirty="0"/>
              <a:t>사에서 제작한</a:t>
            </a:r>
            <a:endParaRPr lang="en-US" altLang="ko-KR" sz="1800" dirty="0"/>
          </a:p>
          <a:p>
            <a:r>
              <a:rPr lang="en-US" altLang="ko-KR" sz="1800" dirty="0"/>
              <a:t>  ‘</a:t>
            </a:r>
            <a:r>
              <a:rPr lang="ko-KR" altLang="en-US" sz="1800" dirty="0" err="1"/>
              <a:t>레드햇</a:t>
            </a:r>
            <a:r>
              <a:rPr lang="ko-KR" altLang="en-US" sz="1800" dirty="0"/>
              <a:t> 리눅스</a:t>
            </a:r>
            <a:r>
              <a:rPr lang="en-US" altLang="ko-KR" sz="1800" dirty="0"/>
              <a:t>(Red Hat Linux)’</a:t>
            </a:r>
          </a:p>
          <a:p>
            <a:endParaRPr lang="en-US" altLang="ko-KR" sz="1800" dirty="0"/>
          </a:p>
          <a:p>
            <a:endParaRPr lang="en-US" altLang="ko-KR" sz="1800" dirty="0"/>
          </a:p>
          <a:p>
            <a:r>
              <a:rPr lang="en-US" altLang="ko-KR" sz="1800" dirty="0"/>
              <a:t>〮 </a:t>
            </a:r>
            <a:r>
              <a:rPr lang="ko-KR" altLang="en-US" sz="1800" dirty="0"/>
              <a:t>상용으로 판매</a:t>
            </a:r>
            <a:r>
              <a:rPr lang="en-US" altLang="ko-KR" sz="1800" dirty="0"/>
              <a:t>(</a:t>
            </a:r>
            <a:r>
              <a:rPr lang="ko-KR" altLang="en-US" sz="1800" dirty="0"/>
              <a:t>유료</a:t>
            </a:r>
            <a:r>
              <a:rPr lang="en-US" altLang="ko-KR" sz="1800" dirty="0"/>
              <a:t>)</a:t>
            </a:r>
            <a:r>
              <a:rPr lang="ko-KR" altLang="en-US" sz="1800" dirty="0"/>
              <a:t>하는 </a:t>
            </a:r>
            <a:r>
              <a:rPr lang="ko-KR" altLang="en-US" sz="1800" dirty="0" err="1"/>
              <a:t>레드햇</a:t>
            </a:r>
            <a:r>
              <a:rPr lang="ko-KR" altLang="en-US" sz="1800" dirty="0"/>
              <a:t> 엔터프라이즈 리눅스</a:t>
            </a:r>
            <a:r>
              <a:rPr lang="en-US" altLang="ko-KR" sz="1800" dirty="0"/>
              <a:t>(Red Hat Enterprise Linux),</a:t>
            </a:r>
          </a:p>
          <a:p>
            <a:r>
              <a:rPr lang="en-US" altLang="ko-KR" sz="1800" dirty="0"/>
              <a:t>  </a:t>
            </a:r>
            <a:r>
              <a:rPr lang="ko-KR" altLang="en-US" sz="1800" dirty="0"/>
              <a:t>공개된 </a:t>
            </a:r>
            <a:r>
              <a:rPr lang="ko-KR" altLang="en-US" sz="1800" dirty="0" err="1"/>
              <a:t>레드햇</a:t>
            </a:r>
            <a:r>
              <a:rPr lang="ko-KR" altLang="en-US" sz="1800" dirty="0"/>
              <a:t> 엔터프라이즈 리눅스의 소스코드를 그대로 가져와서</a:t>
            </a:r>
            <a:r>
              <a:rPr lang="en-US" altLang="ko-KR" sz="1800" dirty="0"/>
              <a:t>, </a:t>
            </a:r>
            <a:r>
              <a:rPr lang="ko-KR" altLang="en-US" sz="1800" dirty="0"/>
              <a:t>로고만</a:t>
            </a:r>
            <a:endParaRPr lang="en-US" altLang="ko-KR" sz="1800" dirty="0"/>
          </a:p>
          <a:p>
            <a:r>
              <a:rPr lang="en-US" altLang="ko-KR" sz="1800" dirty="0"/>
              <a:t>  </a:t>
            </a:r>
            <a:r>
              <a:rPr lang="ko-KR" altLang="en-US" sz="1800" dirty="0"/>
              <a:t>변경한 후에 다시 컴파일해서 만든 것이 </a:t>
            </a:r>
            <a:r>
              <a:rPr lang="en-US" altLang="ko-KR" sz="1800" dirty="0"/>
              <a:t>CentOS(</a:t>
            </a:r>
            <a:r>
              <a:rPr lang="ko-KR" altLang="en-US" sz="1800" dirty="0"/>
              <a:t>무료</a:t>
            </a:r>
            <a:r>
              <a:rPr lang="en-US" altLang="ko-KR" sz="1800" dirty="0"/>
              <a:t>)</a:t>
            </a:r>
          </a:p>
          <a:p>
            <a:endParaRPr lang="en-US" altLang="ko-KR" sz="1800" dirty="0"/>
          </a:p>
          <a:p>
            <a:endParaRPr lang="en-US" altLang="ko-KR" sz="1800" dirty="0"/>
          </a:p>
          <a:p>
            <a:r>
              <a:rPr lang="en-US" altLang="ko-KR" sz="1800" dirty="0"/>
              <a:t>〮 CentOS</a:t>
            </a:r>
            <a:r>
              <a:rPr lang="ko-KR" altLang="en-US" sz="1800" dirty="0"/>
              <a:t>를 이용하는 이유는 안정적이며</a:t>
            </a:r>
            <a:r>
              <a:rPr lang="en-US" altLang="ko-KR" sz="1800" dirty="0"/>
              <a:t>, </a:t>
            </a:r>
            <a:r>
              <a:rPr lang="ko-KR" altLang="en-US" sz="1800" dirty="0"/>
              <a:t>리눅스 엔지니어들이 커버 가능</a:t>
            </a:r>
            <a:endParaRPr lang="en-US" altLang="ko-KR" sz="1800" dirty="0"/>
          </a:p>
          <a:p>
            <a:endParaRPr lang="en-US" altLang="ko-KR" sz="1800" dirty="0"/>
          </a:p>
          <a:p>
            <a:endParaRPr lang="en-US" altLang="ko-KR" sz="1800" dirty="0"/>
          </a:p>
          <a:p>
            <a:r>
              <a:rPr lang="en-US" altLang="ko-KR" sz="1800" dirty="0"/>
              <a:t>〮 </a:t>
            </a:r>
            <a:r>
              <a:rPr lang="ko-KR" altLang="en-US" sz="1800" b="1" u="sng" dirty="0">
                <a:solidFill>
                  <a:srgbClr val="FF0000"/>
                </a:solidFill>
              </a:rPr>
              <a:t>결과론 적으로는 </a:t>
            </a:r>
            <a:r>
              <a:rPr lang="en-US" altLang="ko-KR" sz="1800" b="1" u="sng" dirty="0">
                <a:solidFill>
                  <a:srgbClr val="FF0000"/>
                </a:solidFill>
              </a:rPr>
              <a:t>RHEL = CentOS</a:t>
            </a:r>
          </a:p>
          <a:p>
            <a:endParaRPr lang="en-US" altLang="ko-KR" sz="1800" b="1" u="sng" dirty="0"/>
          </a:p>
          <a:p>
            <a:endParaRPr lang="en-US" altLang="ko-KR" sz="1800" b="1" u="sng" dirty="0"/>
          </a:p>
          <a:p>
            <a:endParaRPr lang="en-US" altLang="ko-KR" sz="1800" b="1" u="sng" dirty="0"/>
          </a:p>
          <a:p>
            <a:endParaRPr lang="en-US" altLang="ko-KR" sz="1800" b="1" u="sng" dirty="0"/>
          </a:p>
          <a:p>
            <a:endParaRPr lang="en-US" altLang="ko-KR" sz="1800" b="1" u="sng" dirty="0"/>
          </a:p>
        </p:txBody>
      </p:sp>
    </p:spTree>
    <p:extLst>
      <p:ext uri="{BB962C8B-B14F-4D97-AF65-F5344CB8AC3E}">
        <p14:creationId xmlns:p14="http://schemas.microsoft.com/office/powerpoint/2010/main" val="300625715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7171545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244634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6640183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0181377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7996212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5162636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889694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90994C3D-06C3-895A-7DD5-95D5BC6F26ED}"/>
              </a:ext>
            </a:extLst>
          </p:cNvPr>
          <p:cNvSpPr txBox="1">
            <a:spLocks/>
          </p:cNvSpPr>
          <p:nvPr/>
        </p:nvSpPr>
        <p:spPr>
          <a:xfrm>
            <a:off x="906710" y="545284"/>
            <a:ext cx="7356446" cy="6737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dirty="0"/>
              <a:t>1-5. CentOS 8</a:t>
            </a:r>
            <a:r>
              <a:rPr lang="ko-KR" altLang="en-US" sz="2400" dirty="0"/>
              <a:t>을 설치하기 위한 하드웨어 요구 사항 </a:t>
            </a: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B2494FFA-31E3-6E65-65C6-49E5942B5D42}"/>
              </a:ext>
            </a:extLst>
          </p:cNvPr>
          <p:cNvSpPr txBox="1">
            <a:spLocks/>
          </p:cNvSpPr>
          <p:nvPr/>
        </p:nvSpPr>
        <p:spPr>
          <a:xfrm>
            <a:off x="845888" y="1218996"/>
            <a:ext cx="10252747" cy="55760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800" dirty="0"/>
              <a:t>〮 CPU : 64bit CPU</a:t>
            </a:r>
          </a:p>
          <a:p>
            <a:endParaRPr lang="en-US" altLang="ko-KR" sz="1800" b="1" u="sng" dirty="0"/>
          </a:p>
          <a:p>
            <a:endParaRPr lang="en-US" altLang="ko-KR" sz="1800" b="1" u="sng" dirty="0"/>
          </a:p>
          <a:p>
            <a:r>
              <a:rPr lang="en-US" altLang="ko-KR" sz="1800" dirty="0"/>
              <a:t>〮 Hard Disk : 20GB </a:t>
            </a:r>
            <a:r>
              <a:rPr lang="ko-KR" altLang="en-US" sz="1800" dirty="0"/>
              <a:t>이상의 여유공간 권장</a:t>
            </a:r>
            <a:endParaRPr lang="en-US" altLang="ko-KR" sz="1800" dirty="0"/>
          </a:p>
          <a:p>
            <a:endParaRPr lang="en-US" altLang="ko-KR" sz="1800" b="1" u="sng" dirty="0"/>
          </a:p>
          <a:p>
            <a:endParaRPr lang="en-US" altLang="ko-KR" sz="1800" b="1" u="sng" dirty="0"/>
          </a:p>
          <a:p>
            <a:r>
              <a:rPr lang="en-US" altLang="ko-KR" sz="1800" dirty="0"/>
              <a:t>〮 Memory : </a:t>
            </a:r>
            <a:r>
              <a:rPr lang="ko-KR" altLang="en-US" sz="1800" dirty="0"/>
              <a:t>권장 </a:t>
            </a:r>
            <a:r>
              <a:rPr lang="en-US" altLang="ko-KR" sz="1800" dirty="0"/>
              <a:t>4GB(</a:t>
            </a:r>
            <a:r>
              <a:rPr lang="ko-KR" altLang="en-US" sz="1800" dirty="0"/>
              <a:t>최소 </a:t>
            </a:r>
            <a:r>
              <a:rPr lang="en-US" altLang="ko-KR" sz="1800" dirty="0"/>
              <a:t>2GB)</a:t>
            </a:r>
          </a:p>
          <a:p>
            <a:endParaRPr lang="en-US" altLang="ko-KR" sz="1800" b="1" u="sng" dirty="0"/>
          </a:p>
          <a:p>
            <a:endParaRPr lang="en-US" altLang="ko-KR" sz="1800" b="1" u="sng" dirty="0"/>
          </a:p>
          <a:p>
            <a:endParaRPr lang="en-US" altLang="ko-KR" sz="1800" b="1" u="sng" dirty="0"/>
          </a:p>
          <a:p>
            <a:endParaRPr lang="en-US" altLang="ko-KR" sz="1800" b="1" u="sng" dirty="0"/>
          </a:p>
          <a:p>
            <a:endParaRPr lang="en-US" altLang="ko-KR" sz="1800" b="1" u="sng" dirty="0"/>
          </a:p>
          <a:p>
            <a:endParaRPr lang="en-US" altLang="ko-KR" sz="1800" b="1" u="sng" dirty="0"/>
          </a:p>
          <a:p>
            <a:endParaRPr lang="en-US" altLang="ko-KR" sz="1800" b="1" u="sng" dirty="0"/>
          </a:p>
          <a:p>
            <a:endParaRPr lang="en-US" altLang="ko-KR" sz="1800" b="1" u="sng" dirty="0"/>
          </a:p>
          <a:p>
            <a:endParaRPr lang="en-US" altLang="ko-KR" sz="1800" b="1" u="sng" dirty="0"/>
          </a:p>
          <a:p>
            <a:endParaRPr lang="en-US" altLang="ko-KR" sz="1800" b="1" u="sng" dirty="0"/>
          </a:p>
        </p:txBody>
      </p:sp>
    </p:spTree>
    <p:extLst>
      <p:ext uri="{BB962C8B-B14F-4D97-AF65-F5344CB8AC3E}">
        <p14:creationId xmlns:p14="http://schemas.microsoft.com/office/powerpoint/2010/main" val="27661894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6AF6C9-A27F-AB34-B785-A1F9DADD3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>
                <a:solidFill>
                  <a:schemeClr val="tx1"/>
                </a:solidFill>
              </a:rPr>
              <a:t>2. </a:t>
            </a:r>
            <a:r>
              <a:rPr lang="ko-KR" altLang="en-US" sz="2800" dirty="0">
                <a:solidFill>
                  <a:schemeClr val="tx1"/>
                </a:solidFill>
              </a:rPr>
              <a:t>실습 환경 구축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E62A1CEC-AD9B-1B24-C08F-328E26F6A0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09579" y="2022982"/>
            <a:ext cx="5873695" cy="3305599"/>
          </a:xfr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BDE639E5-D1A8-EE5E-7BC8-E84FC673BCB5}"/>
              </a:ext>
            </a:extLst>
          </p:cNvPr>
          <p:cNvSpPr txBox="1">
            <a:spLocks/>
          </p:cNvSpPr>
          <p:nvPr/>
        </p:nvSpPr>
        <p:spPr>
          <a:xfrm>
            <a:off x="1040934" y="1273197"/>
            <a:ext cx="5653481" cy="6737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dirty="0"/>
              <a:t>2-1. </a:t>
            </a:r>
            <a:r>
              <a:rPr lang="ko-KR" altLang="en-US" sz="2400" dirty="0"/>
              <a:t>가상머신의 소개와 설치</a:t>
            </a: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87A34BBF-D921-16E1-0C66-584DB8FD3956}"/>
              </a:ext>
            </a:extLst>
          </p:cNvPr>
          <p:cNvSpPr txBox="1">
            <a:spLocks/>
          </p:cNvSpPr>
          <p:nvPr/>
        </p:nvSpPr>
        <p:spPr>
          <a:xfrm>
            <a:off x="845888" y="5584802"/>
            <a:ext cx="10252747" cy="10676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800" dirty="0"/>
              <a:t>〮 </a:t>
            </a:r>
            <a:r>
              <a:rPr lang="ko-KR" altLang="en-US" sz="1800" dirty="0"/>
              <a:t>사용자가 사용하는 </a:t>
            </a:r>
            <a:r>
              <a:rPr lang="en-US" altLang="ko-KR" sz="1800" dirty="0"/>
              <a:t>Windows </a:t>
            </a:r>
            <a:r>
              <a:rPr lang="ko-KR" altLang="en-US" sz="1800" dirty="0"/>
              <a:t>그대로 쓰는 동시에 여러 대의 리눅스 서버를 운영하는 </a:t>
            </a:r>
            <a:endParaRPr lang="en-US" altLang="ko-KR" sz="1800" dirty="0"/>
          </a:p>
          <a:p>
            <a:r>
              <a:rPr lang="ko-KR" altLang="en-US" sz="1800" dirty="0"/>
              <a:t>효과를 내는 프로그램</a:t>
            </a:r>
            <a:endParaRPr lang="en-US" altLang="ko-KR" sz="1800" dirty="0"/>
          </a:p>
        </p:txBody>
      </p:sp>
    </p:spTree>
    <p:extLst>
      <p:ext uri="{BB962C8B-B14F-4D97-AF65-F5344CB8AC3E}">
        <p14:creationId xmlns:p14="http://schemas.microsoft.com/office/powerpoint/2010/main" val="39119324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23B03E9B-2ACD-6D94-F4AA-2DAC8F017013}"/>
              </a:ext>
            </a:extLst>
          </p:cNvPr>
          <p:cNvSpPr txBox="1">
            <a:spLocks/>
          </p:cNvSpPr>
          <p:nvPr/>
        </p:nvSpPr>
        <p:spPr>
          <a:xfrm>
            <a:off x="1040934" y="551743"/>
            <a:ext cx="6215543" cy="6737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dirty="0"/>
              <a:t>2-2. </a:t>
            </a:r>
            <a:r>
              <a:rPr lang="ko-KR" altLang="en-US" sz="2400" dirty="0"/>
              <a:t>가상머신과 가상머신 소프트웨어의 개념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D895C99-1B26-86C1-025F-16F2C3B350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1637" y="1225455"/>
            <a:ext cx="6574583" cy="3886453"/>
          </a:xfrm>
          <a:prstGeom prst="rect">
            <a:avLst/>
          </a:prstGeom>
        </p:spPr>
      </p:pic>
      <p:sp>
        <p:nvSpPr>
          <p:cNvPr id="12" name="제목 1">
            <a:extLst>
              <a:ext uri="{FF2B5EF4-FFF2-40B4-BE49-F238E27FC236}">
                <a16:creationId xmlns:a16="http://schemas.microsoft.com/office/drawing/2014/main" id="{4E18917E-B610-6884-1AC8-BC13ED31F1BB}"/>
              </a:ext>
            </a:extLst>
          </p:cNvPr>
          <p:cNvSpPr txBox="1">
            <a:spLocks/>
          </p:cNvSpPr>
          <p:nvPr/>
        </p:nvSpPr>
        <p:spPr>
          <a:xfrm>
            <a:off x="845888" y="5250180"/>
            <a:ext cx="10252747" cy="14022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800" dirty="0"/>
              <a:t>〮 </a:t>
            </a:r>
            <a:r>
              <a:rPr lang="ko-KR" altLang="en-US" sz="1800" dirty="0"/>
              <a:t>컴퓨터에 설치된 운영체제</a:t>
            </a:r>
            <a:r>
              <a:rPr lang="en-US" altLang="ko-KR" sz="1800" dirty="0"/>
              <a:t>(</a:t>
            </a:r>
            <a:r>
              <a:rPr lang="ko-KR" altLang="en-US" sz="1800" dirty="0"/>
              <a:t>호스트 </a:t>
            </a:r>
            <a:r>
              <a:rPr lang="en-US" altLang="ko-KR" sz="1800" dirty="0"/>
              <a:t>OS)</a:t>
            </a:r>
            <a:r>
              <a:rPr lang="ko-KR" altLang="en-US" sz="1800" dirty="0"/>
              <a:t>안에 가상의 컴퓨터를 만들고</a:t>
            </a:r>
            <a:r>
              <a:rPr lang="en-US" altLang="ko-KR" sz="1800" dirty="0"/>
              <a:t>, </a:t>
            </a:r>
            <a:r>
              <a:rPr lang="ko-KR" altLang="en-US" sz="1800" dirty="0"/>
              <a:t>그 안에 또 다른 </a:t>
            </a:r>
            <a:endParaRPr lang="en-US" altLang="ko-KR" sz="1800" dirty="0"/>
          </a:p>
          <a:p>
            <a:r>
              <a:rPr lang="ko-KR" altLang="en-US" sz="1800" dirty="0"/>
              <a:t>운영체제</a:t>
            </a:r>
            <a:r>
              <a:rPr lang="en-US" altLang="ko-KR" sz="1800" dirty="0"/>
              <a:t>(</a:t>
            </a:r>
            <a:r>
              <a:rPr lang="ko-KR" altLang="en-US" sz="1800" dirty="0"/>
              <a:t>게스트 </a:t>
            </a:r>
            <a:r>
              <a:rPr lang="en-US" altLang="ko-KR" sz="1800" dirty="0"/>
              <a:t>OS)</a:t>
            </a:r>
            <a:r>
              <a:rPr lang="ko-KR" altLang="en-US" sz="1800" dirty="0"/>
              <a:t>를 설치</a:t>
            </a:r>
            <a:r>
              <a:rPr lang="en-US" altLang="ko-KR" sz="1800" dirty="0"/>
              <a:t>/</a:t>
            </a:r>
            <a:r>
              <a:rPr lang="ko-KR" altLang="en-US" sz="1800" dirty="0"/>
              <a:t>운영 할 수 있도록 제작된 프로그램</a:t>
            </a:r>
            <a:endParaRPr lang="en-US" altLang="ko-KR" sz="1800" dirty="0"/>
          </a:p>
          <a:p>
            <a:endParaRPr lang="en-US" altLang="ko-KR" sz="1800" dirty="0"/>
          </a:p>
          <a:p>
            <a:r>
              <a:rPr lang="en-US" altLang="ko-KR" sz="1800" dirty="0"/>
              <a:t>〮 </a:t>
            </a:r>
            <a:r>
              <a:rPr lang="ko-KR" altLang="en-US" sz="1800" dirty="0"/>
              <a:t>개인 </a:t>
            </a:r>
            <a:r>
              <a:rPr lang="en-US" altLang="ko-KR" sz="1800" dirty="0"/>
              <a:t>PC</a:t>
            </a:r>
            <a:r>
              <a:rPr lang="ko-KR" altLang="en-US" sz="1800" dirty="0"/>
              <a:t>에 설치되어 있는 </a:t>
            </a:r>
            <a:r>
              <a:rPr lang="en-US" altLang="ko-KR" sz="1800" dirty="0"/>
              <a:t>Windows</a:t>
            </a:r>
            <a:r>
              <a:rPr lang="ko-KR" altLang="en-US" sz="1800" dirty="0"/>
              <a:t>를 호스트 운영체제</a:t>
            </a:r>
            <a:r>
              <a:rPr lang="en-US" altLang="ko-KR" sz="1800" dirty="0"/>
              <a:t>(</a:t>
            </a:r>
            <a:r>
              <a:rPr lang="ko-KR" altLang="en-US" sz="1800" dirty="0"/>
              <a:t>호스트 </a:t>
            </a:r>
            <a:r>
              <a:rPr lang="en-US" altLang="ko-KR" sz="1800" dirty="0"/>
              <a:t>OS)</a:t>
            </a:r>
            <a:r>
              <a:rPr lang="ko-KR" altLang="en-US" sz="1800" dirty="0"/>
              <a:t>라 부르고</a:t>
            </a:r>
            <a:r>
              <a:rPr lang="en-US" altLang="ko-KR" sz="1800" dirty="0"/>
              <a:t>, </a:t>
            </a:r>
          </a:p>
          <a:p>
            <a:r>
              <a:rPr lang="ko-KR" altLang="en-US" sz="1800" dirty="0"/>
              <a:t>가상머신에 설치된 운영체제를 게스트 운영체제</a:t>
            </a:r>
            <a:r>
              <a:rPr lang="en-US" altLang="ko-KR" sz="1800" dirty="0"/>
              <a:t>(</a:t>
            </a:r>
            <a:r>
              <a:rPr lang="ko-KR" altLang="en-US" sz="1800" dirty="0"/>
              <a:t>게스트 </a:t>
            </a:r>
            <a:r>
              <a:rPr lang="en-US" altLang="ko-KR" sz="1800" dirty="0"/>
              <a:t>OS)</a:t>
            </a:r>
            <a:r>
              <a:rPr lang="ko-KR" altLang="en-US" sz="1800" dirty="0"/>
              <a:t>라 부름</a:t>
            </a:r>
            <a:endParaRPr lang="en-US" altLang="ko-KR" sz="1800" dirty="0"/>
          </a:p>
        </p:txBody>
      </p:sp>
    </p:spTree>
    <p:extLst>
      <p:ext uri="{BB962C8B-B14F-4D97-AF65-F5344CB8AC3E}">
        <p14:creationId xmlns:p14="http://schemas.microsoft.com/office/powerpoint/2010/main" val="2368100964"/>
      </p:ext>
    </p:extLst>
  </p:cSld>
  <p:clrMapOvr>
    <a:masterClrMapping/>
  </p:clrMapOvr>
</p:sld>
</file>

<file path=ppt/theme/theme1.xml><?xml version="1.0" encoding="utf-8"?>
<a:theme xmlns:a="http://schemas.openxmlformats.org/drawingml/2006/main" name="패싯">
  <a:themeElements>
    <a:clrScheme name="패싯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패싯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패싯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TM02900688[[fn=패싯]]</Template>
  <TotalTime>2949</TotalTime>
  <Words>1517</Words>
  <Application>Microsoft Office PowerPoint</Application>
  <PresentationFormat>와이드스크린</PresentationFormat>
  <Paragraphs>295</Paragraphs>
  <Slides>66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66</vt:i4>
      </vt:variant>
    </vt:vector>
  </HeadingPairs>
  <TitlesOfParts>
    <vt:vector size="71" baseType="lpstr">
      <vt:lpstr>맑은 고딕</vt:lpstr>
      <vt:lpstr>Arial</vt:lpstr>
      <vt:lpstr>Trebuchet MS</vt:lpstr>
      <vt:lpstr>Wingdings 3</vt:lpstr>
      <vt:lpstr>패싯</vt:lpstr>
      <vt:lpstr>이것이 리눅스다(CentOS) </vt:lpstr>
      <vt:lpstr>목차</vt:lpstr>
      <vt:lpstr>1. CentOS 리눅스 간단 소개</vt:lpstr>
      <vt:lpstr>PowerPoint 프레젠테이션</vt:lpstr>
      <vt:lpstr>PowerPoint 프레젠테이션</vt:lpstr>
      <vt:lpstr>PowerPoint 프레젠테이션</vt:lpstr>
      <vt:lpstr>PowerPoint 프레젠테이션</vt:lpstr>
      <vt:lpstr>2. 실습 환경 구축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3. CentOS8 리눅스 설치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이것이 리눅스다(CentOS) </dc:title>
  <dc:creator>user</dc:creator>
  <cp:lastModifiedBy>user</cp:lastModifiedBy>
  <cp:revision>20</cp:revision>
  <dcterms:created xsi:type="dcterms:W3CDTF">2022-09-13T01:29:23Z</dcterms:created>
  <dcterms:modified xsi:type="dcterms:W3CDTF">2022-09-15T05:54:51Z</dcterms:modified>
</cp:coreProperties>
</file>